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1"/>
  </p:notesMasterIdLst>
  <p:sldIdLst>
    <p:sldId id="256" r:id="rId2"/>
    <p:sldId id="257" r:id="rId3"/>
    <p:sldId id="261" r:id="rId4"/>
    <p:sldId id="260" r:id="rId5"/>
    <p:sldId id="265" r:id="rId6"/>
    <p:sldId id="262" r:id="rId7"/>
    <p:sldId id="264" r:id="rId8"/>
    <p:sldId id="263" r:id="rId9"/>
    <p:sldId id="266" r:id="rId10"/>
  </p:sldIdLst>
  <p:sldSz cx="12192000" cy="6858000"/>
  <p:notesSz cx="6858000" cy="12192000"/>
  <p:embeddedFontLst>
    <p:embeddedFont>
      <p:font typeface="微软雅黑" panose="020B0503020204020204" pitchFamily="34" charset="-122"/>
      <p:regular r:id="rId12"/>
      <p:bold r:id="rId13"/>
    </p:embeddedFont>
    <p:embeddedFont>
      <p:font typeface="Calibri" panose="020F0502020204030204" pitchFamily="34" charset="0"/>
      <p:regular r:id="rId14"/>
      <p:bold r:id="rId15"/>
      <p:italic r:id="rId16"/>
      <p:boldItalic r:id="rId17"/>
    </p:embeddedFont>
    <p:embeddedFont>
      <p:font typeface="Montserrat" pitchFamily="2" charset="77"/>
      <p:regular r:id="rId18"/>
      <p:bold r:id="rId19"/>
      <p:italic r:id="rId20"/>
      <p:boldItalic r:id="rId21"/>
    </p:embeddedFont>
    <p:embeddedFont>
      <p:font typeface="Montserrat Medium" panose="020F0502020204030204" pitchFamily="34" charset="0"/>
      <p:regular r:id="rId22"/>
      <p: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0325"/>
  </p:normalViewPr>
  <p:slideViewPr>
    <p:cSldViewPr snapToGrid="0" snapToObjects="1">
      <p:cViewPr varScale="1">
        <p:scale>
          <a:sx n="105" d="100"/>
          <a:sy n="105" d="100"/>
        </p:scale>
        <p:origin x="94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735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Improve the conventional collaborative filtering models (i.e. Matrix Factorization) by explicitly modelling the graph structure using GNNs.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8345" y="3747653"/>
            <a:ext cx="952262" cy="47613"/>
          </a:xfrm>
          <a:prstGeom prst="rect">
            <a:avLst/>
          </a:prstGeom>
        </p:spPr>
      </p:pic>
      <p:sp>
        <p:nvSpPr>
          <p:cNvPr id="3" name="Object 2"/>
          <p:cNvSpPr/>
          <p:nvPr/>
        </p:nvSpPr>
        <p:spPr>
          <a:xfrm>
            <a:off x="0" y="2015367"/>
            <a:ext cx="12188952" cy="1465721"/>
          </a:xfrm>
          <a:prstGeom prst="rect">
            <a:avLst/>
          </a:prstGeom>
          <a:noFill/>
        </p:spPr>
        <p:txBody>
          <a:bodyPr wrap="square" lIns="0" tIns="0" rIns="0" bIns="0" rtlCol="0" anchor="ctr"/>
          <a:lstStyle/>
          <a:p>
            <a:pPr algn="ctr">
              <a:spcAft>
                <a:spcPts val="600"/>
              </a:spcAft>
              <a:buNone/>
            </a:pPr>
            <a:r>
              <a:rPr lang="en-US" sz="5800" dirty="0">
                <a:solidFill>
                  <a:srgbClr val="2A2921"/>
                </a:solidFill>
                <a:latin typeface="Montserrat" pitchFamily="34" charset="0"/>
                <a:ea typeface="Montserrat" pitchFamily="34" charset="-122"/>
                <a:cs typeface="Montserrat" pitchFamily="34" charset="-120"/>
              </a:rPr>
              <a:t>ST5188 Project Proposal:</a:t>
            </a:r>
            <a:br>
              <a:rPr lang="en-US" sz="5800" dirty="0">
                <a:solidFill>
                  <a:srgbClr val="2A2921"/>
                </a:solidFill>
                <a:latin typeface="Montserrat" pitchFamily="34" charset="0"/>
                <a:ea typeface="Montserrat" pitchFamily="34" charset="-122"/>
                <a:cs typeface="Montserrat" pitchFamily="34" charset="-120"/>
              </a:rPr>
            </a:br>
            <a:r>
              <a:rPr lang="en-US" sz="5800" dirty="0">
                <a:solidFill>
                  <a:srgbClr val="2A2921"/>
                </a:solidFill>
                <a:latin typeface="Montserrat" pitchFamily="34" charset="0"/>
                <a:ea typeface="Montserrat" pitchFamily="34" charset="-122"/>
                <a:cs typeface="Montserrat" pitchFamily="34" charset="-120"/>
              </a:rPr>
              <a:t>Consultation Session 1</a:t>
            </a:r>
            <a:endParaRPr lang="en-US" dirty="0"/>
          </a:p>
        </p:txBody>
      </p:sp>
      <p:sp>
        <p:nvSpPr>
          <p:cNvPr id="4" name="Object 3"/>
          <p:cNvSpPr/>
          <p:nvPr/>
        </p:nvSpPr>
        <p:spPr>
          <a:xfrm>
            <a:off x="47613" y="4023878"/>
            <a:ext cx="12141339" cy="788473"/>
          </a:xfrm>
          <a:prstGeom prst="rect">
            <a:avLst/>
          </a:prstGeom>
          <a:noFill/>
        </p:spPr>
        <p:txBody>
          <a:bodyPr wrap="square" lIns="0" tIns="0" rIns="0" bIns="0" rtlCol="0" anchor="ctr"/>
          <a:lstStyle/>
          <a:p>
            <a:pPr algn="ctr">
              <a:spcAft>
                <a:spcPts val="600"/>
              </a:spcAft>
              <a:buNone/>
            </a:pPr>
            <a:r>
              <a:rPr lang="en-US" sz="2900" b="1" dirty="0">
                <a:solidFill>
                  <a:srgbClr val="5A5A4C"/>
                </a:solidFill>
                <a:latin typeface="Montserrat" pitchFamily="34" charset="0"/>
                <a:ea typeface="Montserrat" pitchFamily="34" charset="-122"/>
                <a:cs typeface="Montserrat" pitchFamily="34" charset="-120"/>
              </a:rPr>
              <a:t>Applications of Graph Convolution Networks in</a:t>
            </a:r>
            <a:br>
              <a:rPr lang="en-US" sz="2900" b="1" dirty="0">
                <a:solidFill>
                  <a:srgbClr val="5A5A4C"/>
                </a:solidFill>
                <a:latin typeface="Montserrat" pitchFamily="34" charset="0"/>
                <a:ea typeface="Montserrat" pitchFamily="34" charset="-122"/>
                <a:cs typeface="Montserrat" pitchFamily="34" charset="-120"/>
              </a:rPr>
            </a:br>
            <a:r>
              <a:rPr lang="en-US" sz="2900" b="1" dirty="0">
                <a:solidFill>
                  <a:srgbClr val="5A5A4C"/>
                </a:solidFill>
                <a:latin typeface="Montserrat" pitchFamily="34" charset="0"/>
                <a:ea typeface="Montserrat" pitchFamily="34" charset="-122"/>
                <a:cs typeface="Montserrat" pitchFamily="34" charset="-120"/>
              </a:rPr>
              <a:t>Recommender Systems</a:t>
            </a:r>
            <a:endParaRPr lang="en-US" dirty="0"/>
          </a:p>
        </p:txBody>
      </p:sp>
      <p:sp>
        <p:nvSpPr>
          <p:cNvPr id="5" name="Object 4"/>
          <p:cNvSpPr/>
          <p:nvPr/>
        </p:nvSpPr>
        <p:spPr>
          <a:xfrm>
            <a:off x="285679" y="6435386"/>
            <a:ext cx="1740735" cy="135221"/>
          </a:xfrm>
          <a:prstGeom prst="rect">
            <a:avLst/>
          </a:prstGeom>
          <a:noFill/>
        </p:spPr>
        <p:txBody>
          <a:bodyPr wrap="square" lIns="0" tIns="0" rIns="0" bIns="0" rtlCol="0" anchor="ctr"/>
          <a:lstStyle/>
          <a:p>
            <a:pPr algn="l">
              <a:spcAft>
                <a:spcPts val="600"/>
              </a:spcAft>
              <a:buNone/>
            </a:pPr>
            <a:r>
              <a:rPr lang="en-US" sz="1200" b="1" dirty="0">
                <a:solidFill>
                  <a:srgbClr val="62A8BB"/>
                </a:solidFill>
                <a:latin typeface="Montserrat Medium" pitchFamily="34" charset="0"/>
                <a:ea typeface="Montserrat Medium" pitchFamily="34" charset="-122"/>
                <a:cs typeface="Montserrat Medium" pitchFamily="34" charset="-120"/>
              </a:rPr>
              <a:t>Project Group 14:</a:t>
            </a:r>
            <a:endParaRPr lang="en-US" dirty="0"/>
          </a:p>
        </p:txBody>
      </p:sp>
      <p:sp>
        <p:nvSpPr>
          <p:cNvPr id="6" name="Object 5"/>
          <p:cNvSpPr/>
          <p:nvPr/>
        </p:nvSpPr>
        <p:spPr>
          <a:xfrm>
            <a:off x="2216866" y="6435386"/>
            <a:ext cx="2169329" cy="135221"/>
          </a:xfrm>
          <a:prstGeom prst="rect">
            <a:avLst/>
          </a:prstGeom>
          <a:noFill/>
        </p:spPr>
        <p:txBody>
          <a:bodyPr wrap="square" lIns="0" tIns="0" rIns="0" bIns="0" rtlCol="0" anchor="ctr"/>
          <a:lstStyle/>
          <a:p>
            <a:pPr algn="l">
              <a:spcAft>
                <a:spcPts val="600"/>
              </a:spcAft>
              <a:buNone/>
            </a:pPr>
            <a:r>
              <a:rPr lang="en-US" sz="1200" dirty="0">
                <a:solidFill>
                  <a:srgbClr val="2A2921"/>
                </a:solidFill>
                <a:latin typeface="Montserrat Medium" pitchFamily="34" charset="0"/>
                <a:ea typeface="Montserrat Medium" pitchFamily="34" charset="-122"/>
                <a:cs typeface="Montserrat Medium" pitchFamily="34" charset="-120"/>
              </a:rPr>
              <a:t>Yeo Ming Jie, Jonathan</a:t>
            </a:r>
            <a:endParaRPr lang="en-US" dirty="0"/>
          </a:p>
        </p:txBody>
      </p:sp>
      <p:sp>
        <p:nvSpPr>
          <p:cNvPr id="7" name="Object 6"/>
          <p:cNvSpPr/>
          <p:nvPr/>
        </p:nvSpPr>
        <p:spPr>
          <a:xfrm>
            <a:off x="4576647" y="6435386"/>
            <a:ext cx="1045964" cy="135221"/>
          </a:xfrm>
          <a:prstGeom prst="rect">
            <a:avLst/>
          </a:prstGeom>
          <a:noFill/>
        </p:spPr>
        <p:txBody>
          <a:bodyPr wrap="square" lIns="0" tIns="0" rIns="0" bIns="0" rtlCol="0" anchor="ctr"/>
          <a:lstStyle/>
          <a:p>
            <a:pPr algn="l">
              <a:spcAft>
                <a:spcPts val="600"/>
              </a:spcAft>
              <a:buNone/>
            </a:pPr>
            <a:r>
              <a:rPr lang="en-US" sz="1200" dirty="0">
                <a:solidFill>
                  <a:srgbClr val="2A2921"/>
                </a:solidFill>
                <a:latin typeface="Montserrat Medium" pitchFamily="34" charset="0"/>
                <a:ea typeface="Montserrat Medium" pitchFamily="34" charset="-122"/>
                <a:cs typeface="Montserrat Medium" pitchFamily="34" charset="-120"/>
              </a:rPr>
              <a:t>Chen Pu</a:t>
            </a:r>
            <a:endParaRPr lang="en-US" dirty="0"/>
          </a:p>
        </p:txBody>
      </p:sp>
      <p:sp>
        <p:nvSpPr>
          <p:cNvPr id="8" name="Object 7"/>
          <p:cNvSpPr/>
          <p:nvPr/>
        </p:nvSpPr>
        <p:spPr>
          <a:xfrm>
            <a:off x="5813064" y="6435386"/>
            <a:ext cx="937026" cy="135221"/>
          </a:xfrm>
          <a:prstGeom prst="rect">
            <a:avLst/>
          </a:prstGeom>
          <a:noFill/>
        </p:spPr>
        <p:txBody>
          <a:bodyPr wrap="square" lIns="0" tIns="0" rIns="0" bIns="0" rtlCol="0" anchor="ctr"/>
          <a:lstStyle/>
          <a:p>
            <a:pPr algn="l">
              <a:spcAft>
                <a:spcPts val="600"/>
              </a:spcAft>
              <a:buNone/>
            </a:pPr>
            <a:r>
              <a:rPr lang="en-US" sz="1200" dirty="0">
                <a:solidFill>
                  <a:srgbClr val="2A2921"/>
                </a:solidFill>
                <a:latin typeface="Montserrat Medium" pitchFamily="34" charset="0"/>
                <a:ea typeface="Montserrat Medium" pitchFamily="34" charset="-122"/>
                <a:cs typeface="Montserrat Medium" pitchFamily="34" charset="-120"/>
              </a:rPr>
              <a:t>Shi Qin</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315199"/>
          </a:xfrm>
          <a:prstGeom prst="rect">
            <a:avLst/>
          </a:prstGeom>
          <a:noFill/>
        </p:spPr>
        <p:txBody>
          <a:bodyPr wrap="square" lIns="0" tIns="0" rIns="0" bIns="0" rtlCol="0" anchor="ctr"/>
          <a:lstStyle/>
          <a:p>
            <a:pPr algn="ctr">
              <a:spcAft>
                <a:spcPts val="600"/>
              </a:spcAft>
              <a:buNone/>
            </a:pPr>
            <a:r>
              <a:rPr lang="en-US" sz="3200" dirty="0">
                <a:solidFill>
                  <a:srgbClr val="2A2921"/>
                </a:solidFill>
                <a:latin typeface="Montserrat" pitchFamily="34" charset="0"/>
                <a:ea typeface="Montserrat" pitchFamily="34" charset="-122"/>
                <a:cs typeface="Montserrat" pitchFamily="34" charset="-120"/>
              </a:rPr>
              <a:t>Recommender Systems and Classical Approaches</a:t>
            </a:r>
            <a:endParaRPr lang="en-US" dirty="0"/>
          </a:p>
        </p:txBody>
      </p:sp>
      <p:sp>
        <p:nvSpPr>
          <p:cNvPr id="3" name="Object 2"/>
          <p:cNvSpPr/>
          <p:nvPr/>
        </p:nvSpPr>
        <p:spPr>
          <a:xfrm>
            <a:off x="7698622" y="1524571"/>
            <a:ext cx="4014199" cy="2380179"/>
          </a:xfrm>
          <a:prstGeom prst="rect">
            <a:avLst/>
          </a:prstGeom>
          <a:solidFill>
            <a:srgbClr val="F5F5F5"/>
          </a:solidFill>
        </p:spPr>
      </p:sp>
      <p:pic>
        <p:nvPicPr>
          <p:cNvPr id="4" name="Object 3" descr="preencoded.png"/>
          <p:cNvPicPr>
            <a:picLocks noChangeAspect="1"/>
          </p:cNvPicPr>
          <p:nvPr/>
        </p:nvPicPr>
        <p:blipFill>
          <a:blip r:embed="rId3"/>
          <a:srcRect t="5530" b="5530"/>
          <a:stretch/>
        </p:blipFill>
        <p:spPr>
          <a:xfrm>
            <a:off x="7698622" y="1524571"/>
            <a:ext cx="4014199" cy="2380179"/>
          </a:xfrm>
          <a:prstGeom prst="rect">
            <a:avLst/>
          </a:prstGeom>
        </p:spPr>
      </p:pic>
      <p:sp>
        <p:nvSpPr>
          <p:cNvPr id="5" name="Object 4"/>
          <p:cNvSpPr/>
          <p:nvPr/>
        </p:nvSpPr>
        <p:spPr>
          <a:xfrm>
            <a:off x="7698622" y="3999976"/>
            <a:ext cx="1959486" cy="2380179"/>
          </a:xfrm>
          <a:prstGeom prst="rect">
            <a:avLst/>
          </a:prstGeom>
          <a:solidFill>
            <a:srgbClr val="F5F5F5"/>
          </a:solidFill>
        </p:spPr>
      </p:sp>
      <p:pic>
        <p:nvPicPr>
          <p:cNvPr id="6" name="Object 5" descr="preencoded.png"/>
          <p:cNvPicPr>
            <a:picLocks noChangeAspect="1"/>
          </p:cNvPicPr>
          <p:nvPr/>
        </p:nvPicPr>
        <p:blipFill>
          <a:blip r:embed="rId4"/>
          <a:srcRect l="22506" r="22506"/>
          <a:stretch/>
        </p:blipFill>
        <p:spPr>
          <a:xfrm>
            <a:off x="7698622" y="3999976"/>
            <a:ext cx="1959486" cy="2380179"/>
          </a:xfrm>
          <a:prstGeom prst="rect">
            <a:avLst/>
          </a:prstGeom>
        </p:spPr>
      </p:pic>
      <p:sp>
        <p:nvSpPr>
          <p:cNvPr id="7" name="Object 6"/>
          <p:cNvSpPr/>
          <p:nvPr/>
        </p:nvSpPr>
        <p:spPr>
          <a:xfrm>
            <a:off x="9753335" y="3999976"/>
            <a:ext cx="1959486" cy="2380179"/>
          </a:xfrm>
          <a:prstGeom prst="rect">
            <a:avLst/>
          </a:prstGeom>
          <a:solidFill>
            <a:srgbClr val="F5F5F5"/>
          </a:solidFill>
        </p:spPr>
      </p:sp>
      <p:pic>
        <p:nvPicPr>
          <p:cNvPr id="8" name="Object 7" descr="preencoded.png"/>
          <p:cNvPicPr>
            <a:picLocks noChangeAspect="1"/>
          </p:cNvPicPr>
          <p:nvPr/>
        </p:nvPicPr>
        <p:blipFill>
          <a:blip r:embed="rId5"/>
          <a:srcRect l="21105" t="29558" b="6553"/>
          <a:stretch/>
        </p:blipFill>
        <p:spPr>
          <a:xfrm>
            <a:off x="9753335" y="3999976"/>
            <a:ext cx="1959486" cy="2380179"/>
          </a:xfrm>
          <a:prstGeom prst="rect">
            <a:avLst/>
          </a:prstGeom>
        </p:spPr>
      </p:pic>
      <p:sp>
        <p:nvSpPr>
          <p:cNvPr id="9" name="Object 8"/>
          <p:cNvSpPr/>
          <p:nvPr/>
        </p:nvSpPr>
        <p:spPr>
          <a:xfrm>
            <a:off x="428520" y="3592189"/>
            <a:ext cx="133315" cy="133317"/>
          </a:xfrm>
          <a:prstGeom prst="ellipse">
            <a:avLst/>
          </a:prstGeom>
          <a:solidFill>
            <a:srgbClr val="62A8BB"/>
          </a:solidFill>
        </p:spPr>
      </p:sp>
      <p:sp>
        <p:nvSpPr>
          <p:cNvPr id="10" name="Object 9"/>
          <p:cNvSpPr/>
          <p:nvPr/>
        </p:nvSpPr>
        <p:spPr>
          <a:xfrm>
            <a:off x="704674" y="3537002"/>
            <a:ext cx="6755883" cy="215211"/>
          </a:xfrm>
          <a:prstGeom prst="rect">
            <a:avLst/>
          </a:prstGeom>
          <a:noFill/>
        </p:spPr>
        <p:txBody>
          <a:bodyPr wrap="square" lIns="0" tIns="0" rIns="0" bIns="0" rtlCol="0" anchor="ctr"/>
          <a:lstStyle/>
          <a:p>
            <a:pPr algn="l">
              <a:spcAft>
                <a:spcPts val="600"/>
              </a:spcAft>
              <a:buNone/>
            </a:pPr>
            <a:r>
              <a:rPr lang="en-US" sz="2100" dirty="0">
                <a:solidFill>
                  <a:srgbClr val="2A2921"/>
                </a:solidFill>
                <a:latin typeface="Montserrat Medium" pitchFamily="34" charset="0"/>
                <a:ea typeface="Montserrat Medium" pitchFamily="34" charset="-122"/>
                <a:cs typeface="Montserrat Medium" pitchFamily="34" charset="-120"/>
              </a:rPr>
              <a:t>Content-Based Methods</a:t>
            </a:r>
            <a:endParaRPr lang="en-US" dirty="0"/>
          </a:p>
        </p:txBody>
      </p:sp>
      <p:sp>
        <p:nvSpPr>
          <p:cNvPr id="11" name="Object 10"/>
          <p:cNvSpPr/>
          <p:nvPr/>
        </p:nvSpPr>
        <p:spPr>
          <a:xfrm>
            <a:off x="704674" y="3914098"/>
            <a:ext cx="6755883" cy="484701"/>
          </a:xfrm>
          <a:prstGeom prst="rect">
            <a:avLst/>
          </a:prstGeom>
          <a:noFill/>
        </p:spPr>
        <p:txBody>
          <a:bodyPr wrap="square" lIns="0" tIns="0" rIns="0" bIns="0" rtlCol="0" anchor="ctr"/>
          <a:lstStyle/>
          <a:p>
            <a:pPr marL="242900" indent="-242900" algn="l">
              <a:spcAft>
                <a:spcPts val="600"/>
              </a:spcAft>
              <a:buSzPct val="100000"/>
              <a:buChar char="•"/>
            </a:pPr>
            <a:r>
              <a:rPr lang="en-US" sz="1400" dirty="0">
                <a:solidFill>
                  <a:srgbClr val="5A5A4C"/>
                </a:solidFill>
                <a:latin typeface="Montserrat" pitchFamily="34" charset="0"/>
                <a:ea typeface="Montserrat" pitchFamily="34" charset="-122"/>
                <a:cs typeface="Montserrat" pitchFamily="34" charset="-120"/>
              </a:rPr>
              <a:t>Using user/item attributes</a:t>
            </a:r>
          </a:p>
          <a:p>
            <a:pPr marL="242900" indent="-242900" algn="l">
              <a:spcAft>
                <a:spcPts val="600"/>
              </a:spcAft>
              <a:buSzPct val="100000"/>
              <a:buChar char="•"/>
            </a:pPr>
            <a:r>
              <a:rPr lang="en-US" sz="1400" dirty="0">
                <a:solidFill>
                  <a:srgbClr val="5A5A4C"/>
                </a:solidFill>
                <a:latin typeface="Montserrat" pitchFamily="34" charset="0"/>
                <a:ea typeface="Montserrat" pitchFamily="34" charset="-122"/>
                <a:cs typeface="Montserrat" pitchFamily="34" charset="-120"/>
              </a:rPr>
              <a:t>Recommend items similar to those liked by the user in the past</a:t>
            </a:r>
            <a:endParaRPr lang="en-US" dirty="0"/>
          </a:p>
        </p:txBody>
      </p:sp>
      <p:sp>
        <p:nvSpPr>
          <p:cNvPr id="12" name="Object 11"/>
          <p:cNvSpPr/>
          <p:nvPr/>
        </p:nvSpPr>
        <p:spPr>
          <a:xfrm>
            <a:off x="428523" y="1744662"/>
            <a:ext cx="133315" cy="133317"/>
          </a:xfrm>
          <a:prstGeom prst="ellipse">
            <a:avLst/>
          </a:prstGeom>
          <a:solidFill>
            <a:srgbClr val="62A8BB"/>
          </a:solidFill>
        </p:spPr>
      </p:sp>
      <p:sp>
        <p:nvSpPr>
          <p:cNvPr id="13" name="Object 12"/>
          <p:cNvSpPr/>
          <p:nvPr/>
        </p:nvSpPr>
        <p:spPr>
          <a:xfrm>
            <a:off x="704677" y="1689476"/>
            <a:ext cx="6755883" cy="215211"/>
          </a:xfrm>
          <a:prstGeom prst="rect">
            <a:avLst/>
          </a:prstGeom>
          <a:noFill/>
        </p:spPr>
        <p:txBody>
          <a:bodyPr wrap="square" lIns="0" tIns="0" rIns="0" bIns="0" rtlCol="0" anchor="ctr"/>
          <a:lstStyle/>
          <a:p>
            <a:pPr algn="l">
              <a:spcAft>
                <a:spcPts val="600"/>
              </a:spcAft>
              <a:buNone/>
            </a:pPr>
            <a:r>
              <a:rPr lang="en-US" sz="2100" dirty="0">
                <a:solidFill>
                  <a:srgbClr val="2A2921"/>
                </a:solidFill>
                <a:latin typeface="Montserrat Medium" pitchFamily="34" charset="0"/>
                <a:ea typeface="Montserrat Medium" pitchFamily="34" charset="-122"/>
                <a:cs typeface="Montserrat Medium" pitchFamily="34" charset="-120"/>
              </a:rPr>
              <a:t>Collaborative Filtering</a:t>
            </a:r>
          </a:p>
        </p:txBody>
      </p:sp>
      <p:sp>
        <p:nvSpPr>
          <p:cNvPr id="14" name="Object 13"/>
          <p:cNvSpPr/>
          <p:nvPr/>
        </p:nvSpPr>
        <p:spPr>
          <a:xfrm>
            <a:off x="704675" y="2346144"/>
            <a:ext cx="6755883" cy="738003"/>
          </a:xfrm>
          <a:prstGeom prst="rect">
            <a:avLst/>
          </a:prstGeom>
          <a:noFill/>
        </p:spPr>
        <p:txBody>
          <a:bodyPr wrap="square" lIns="0" tIns="0" rIns="0" bIns="0" rtlCol="0" anchor="ctr"/>
          <a:lstStyle/>
          <a:p>
            <a:pPr marL="242900" indent="-242900" algn="l">
              <a:spcAft>
                <a:spcPts val="600"/>
              </a:spcAft>
              <a:buSzPct val="100000"/>
              <a:buChar char="•"/>
            </a:pPr>
            <a:r>
              <a:rPr lang="en-US" sz="1400" dirty="0">
                <a:solidFill>
                  <a:srgbClr val="5A5A4C"/>
                </a:solidFill>
                <a:latin typeface="Montserrat" pitchFamily="34" charset="0"/>
                <a:ea typeface="Montserrat" pitchFamily="34" charset="-122"/>
                <a:cs typeface="Montserrat" pitchFamily="34" charset="-120"/>
              </a:rPr>
              <a:t>Based on the principle that users that behave similarly would have similar preferences</a:t>
            </a:r>
          </a:p>
          <a:p>
            <a:pPr marL="242900" indent="-242900" algn="l">
              <a:spcAft>
                <a:spcPts val="600"/>
              </a:spcAft>
              <a:buSzPct val="100000"/>
              <a:buChar char="•"/>
            </a:pPr>
            <a:r>
              <a:rPr lang="en-US" sz="1400" dirty="0">
                <a:solidFill>
                  <a:srgbClr val="5A5A4C"/>
                </a:solidFill>
                <a:latin typeface="Montserrat" pitchFamily="34" charset="0"/>
                <a:ea typeface="Montserrat" pitchFamily="34" charset="-122"/>
                <a:cs typeface="Montserrat" pitchFamily="34" charset="-120"/>
              </a:rPr>
              <a:t>Recommend items liked by similar users, or recommend items by similar items w</a:t>
            </a:r>
            <a:r>
              <a:rPr lang="en-US" sz="1400" dirty="0">
                <a:solidFill>
                  <a:srgbClr val="5A5A4C"/>
                </a:solidFill>
                <a:latin typeface="Montserrat" pitchFamily="34" charset="0"/>
                <a:ea typeface="Montserrat" pitchFamily="34" charset="-122"/>
              </a:rPr>
              <a:t>hich have been purchased by the user</a:t>
            </a:r>
          </a:p>
          <a:p>
            <a:pPr marL="242900" indent="-242900" algn="l">
              <a:spcAft>
                <a:spcPts val="600"/>
              </a:spcAft>
              <a:buSzPct val="100000"/>
              <a:buChar char="•"/>
            </a:pPr>
            <a:r>
              <a:rPr lang="en-US" sz="1400" dirty="0">
                <a:solidFill>
                  <a:srgbClr val="5A5A4C"/>
                </a:solidFill>
                <a:latin typeface="Montserrat" pitchFamily="34" charset="0"/>
                <a:ea typeface="Montserrat" pitchFamily="34" charset="-122"/>
              </a:rPr>
              <a:t>Main focus is to make use of the user-item matrix</a:t>
            </a:r>
            <a:endParaRPr lang="en-US" dirty="0"/>
          </a:p>
        </p:txBody>
      </p:sp>
      <p:sp>
        <p:nvSpPr>
          <p:cNvPr id="18" name="Object 8"/>
          <p:cNvSpPr/>
          <p:nvPr/>
        </p:nvSpPr>
        <p:spPr>
          <a:xfrm>
            <a:off x="428520" y="4706619"/>
            <a:ext cx="133315" cy="133317"/>
          </a:xfrm>
          <a:prstGeom prst="ellipse">
            <a:avLst/>
          </a:prstGeom>
          <a:solidFill>
            <a:srgbClr val="62A8BB"/>
          </a:solidFill>
        </p:spPr>
      </p:sp>
      <p:sp>
        <p:nvSpPr>
          <p:cNvPr id="19" name="Object 9"/>
          <p:cNvSpPr/>
          <p:nvPr/>
        </p:nvSpPr>
        <p:spPr>
          <a:xfrm>
            <a:off x="704674" y="4651432"/>
            <a:ext cx="6755883" cy="215211"/>
          </a:xfrm>
          <a:prstGeom prst="rect">
            <a:avLst/>
          </a:prstGeom>
          <a:noFill/>
        </p:spPr>
        <p:txBody>
          <a:bodyPr wrap="square" lIns="0" tIns="0" rIns="0" bIns="0" rtlCol="0" anchor="ctr"/>
          <a:lstStyle/>
          <a:p>
            <a:pPr algn="l">
              <a:spcAft>
                <a:spcPts val="600"/>
              </a:spcAft>
              <a:buNone/>
            </a:pPr>
            <a:r>
              <a:rPr lang="en-US" sz="2100" b="1" dirty="0">
                <a:solidFill>
                  <a:schemeClr val="accent1">
                    <a:lumMod val="75000"/>
                  </a:schemeClr>
                </a:solidFill>
                <a:latin typeface="Montserrat Medium" pitchFamily="34" charset="0"/>
                <a:ea typeface="Montserrat Medium" pitchFamily="34" charset="-122"/>
                <a:cs typeface="Montserrat Medium" pitchFamily="34" charset="-120"/>
              </a:rPr>
              <a:t>Combined Methods (Popular &amp; Main focus)</a:t>
            </a:r>
            <a:endParaRPr lang="en-US" b="1" dirty="0">
              <a:solidFill>
                <a:schemeClr val="accent1">
                  <a:lumMod val="75000"/>
                </a:schemeClr>
              </a:solidFill>
            </a:endParaRPr>
          </a:p>
        </p:txBody>
      </p:sp>
      <p:sp>
        <p:nvSpPr>
          <p:cNvPr id="20" name="Object 10"/>
          <p:cNvSpPr/>
          <p:nvPr/>
        </p:nvSpPr>
        <p:spPr>
          <a:xfrm>
            <a:off x="704674" y="5187554"/>
            <a:ext cx="6755883" cy="484701"/>
          </a:xfrm>
          <a:prstGeom prst="rect">
            <a:avLst/>
          </a:prstGeom>
          <a:noFill/>
        </p:spPr>
        <p:txBody>
          <a:bodyPr wrap="square" lIns="0" tIns="0" rIns="0" bIns="0" rtlCol="0" anchor="ctr"/>
          <a:lstStyle/>
          <a:p>
            <a:pPr marL="242900" indent="-242900" algn="l">
              <a:spcAft>
                <a:spcPts val="600"/>
              </a:spcAft>
              <a:buSzPct val="100000"/>
              <a:buChar char="•"/>
            </a:pPr>
            <a:r>
              <a:rPr lang="en-US" sz="1400" dirty="0">
                <a:solidFill>
                  <a:srgbClr val="5A5A4C"/>
                </a:solidFill>
                <a:latin typeface="Montserrat" pitchFamily="34" charset="0"/>
                <a:ea typeface="Montserrat" pitchFamily="34" charset="-122"/>
                <a:cs typeface="Montserrat" pitchFamily="34" charset="-120"/>
              </a:rPr>
              <a:t>Using both user/item attributes and user-item rating matrix</a:t>
            </a:r>
          </a:p>
          <a:p>
            <a:pPr marL="242900" indent="-242900" algn="l">
              <a:spcAft>
                <a:spcPts val="600"/>
              </a:spcAft>
              <a:buSzPct val="100000"/>
              <a:buChar char="•"/>
            </a:pPr>
            <a:r>
              <a:rPr lang="en-US" sz="1400" dirty="0">
                <a:solidFill>
                  <a:srgbClr val="5A5A4C"/>
                </a:solidFill>
                <a:latin typeface="Montserrat" pitchFamily="34" charset="0"/>
                <a:ea typeface="Montserrat" pitchFamily="34" charset="-122"/>
                <a:cs typeface="Montserrat" pitchFamily="34" charset="-120"/>
              </a:rPr>
              <a:t>Modern machine learning methods will be applied, such as DNN RNN and GNN</a:t>
            </a:r>
          </a:p>
          <a:p>
            <a:pPr marL="242900" indent="-242900" algn="l">
              <a:spcAft>
                <a:spcPts val="600"/>
              </a:spcAft>
              <a:buSzPct val="100000"/>
              <a:buChar char="•"/>
            </a:pPr>
            <a:r>
              <a:rPr lang="en-US" sz="1400" dirty="0">
                <a:solidFill>
                  <a:srgbClr val="5A5A4C"/>
                </a:solidFill>
                <a:latin typeface="Montserrat" pitchFamily="34" charset="0"/>
                <a:ea typeface="Montserrat" pitchFamily="34" charset="-122"/>
                <a:cs typeface="Montserrat" pitchFamily="34" charset="-120"/>
              </a:rPr>
              <a:t>Has better performance than a single method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315199"/>
          </a:xfrm>
          <a:prstGeom prst="rect">
            <a:avLst/>
          </a:prstGeom>
          <a:noFill/>
        </p:spPr>
        <p:txBody>
          <a:bodyPr wrap="square" lIns="0" tIns="0" rIns="0" bIns="0" rtlCol="0" anchor="ctr"/>
          <a:lstStyle/>
          <a:p>
            <a:pPr algn="ctr">
              <a:spcAft>
                <a:spcPts val="600"/>
              </a:spcAft>
              <a:buNone/>
            </a:pPr>
            <a:r>
              <a:rPr lang="en-US" sz="3200" dirty="0">
                <a:solidFill>
                  <a:srgbClr val="2A2921"/>
                </a:solidFill>
                <a:latin typeface="Montserrat" pitchFamily="34" charset="0"/>
                <a:ea typeface="Montserrat" pitchFamily="34" charset="-122"/>
                <a:cs typeface="Montserrat" pitchFamily="34" charset="-120"/>
              </a:rPr>
              <a:t>Graph Neural Networks (GNNs)</a:t>
            </a:r>
            <a:endParaRPr lang="en-US" dirty="0"/>
          </a:p>
        </p:txBody>
      </p:sp>
      <p:pic>
        <p:nvPicPr>
          <p:cNvPr id="3" name="Object 2" descr="preencoded.png"/>
          <p:cNvPicPr>
            <a:picLocks noChangeAspect="1"/>
          </p:cNvPicPr>
          <p:nvPr/>
        </p:nvPicPr>
        <p:blipFill>
          <a:blip r:embed="rId3"/>
          <a:srcRect l="-3616" t="-27226" r="-3616" b="-27226"/>
          <a:stretch/>
        </p:blipFill>
        <p:spPr>
          <a:xfrm>
            <a:off x="2926996" y="2395837"/>
            <a:ext cx="6951935" cy="4460448"/>
          </a:xfrm>
          <a:prstGeom prst="rect">
            <a:avLst/>
          </a:prstGeom>
        </p:spPr>
      </p:pic>
      <p:pic>
        <p:nvPicPr>
          <p:cNvPr id="4" name="Object 3" descr="preencoded.png"/>
          <p:cNvPicPr>
            <a:picLocks noChangeAspect="1"/>
          </p:cNvPicPr>
          <p:nvPr/>
        </p:nvPicPr>
        <p:blipFill>
          <a:blip r:embed="rId4"/>
          <a:srcRect/>
          <a:stretch/>
        </p:blipFill>
        <p:spPr>
          <a:xfrm>
            <a:off x="561835" y="1171282"/>
            <a:ext cx="5841129" cy="1973426"/>
          </a:xfrm>
          <a:prstGeom prst="rect">
            <a:avLst/>
          </a:prstGeom>
        </p:spPr>
      </p:pic>
      <p:pic>
        <p:nvPicPr>
          <p:cNvPr id="5" name="Object 4" descr="preencoded.png"/>
          <p:cNvPicPr>
            <a:picLocks noChangeAspect="1"/>
          </p:cNvPicPr>
          <p:nvPr/>
        </p:nvPicPr>
        <p:blipFill>
          <a:blip r:embed="rId5"/>
          <a:srcRect/>
          <a:stretch/>
        </p:blipFill>
        <p:spPr>
          <a:xfrm>
            <a:off x="7065783" y="914171"/>
            <a:ext cx="4512104" cy="200123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315199"/>
          </a:xfrm>
          <a:prstGeom prst="rect">
            <a:avLst/>
          </a:prstGeom>
          <a:noFill/>
        </p:spPr>
        <p:txBody>
          <a:bodyPr wrap="square" lIns="0" tIns="0" rIns="0" bIns="0" rtlCol="0" anchor="ctr"/>
          <a:lstStyle/>
          <a:p>
            <a:pPr algn="ctr">
              <a:spcAft>
                <a:spcPts val="600"/>
              </a:spcAft>
              <a:buNone/>
            </a:pPr>
            <a:r>
              <a:rPr lang="en-US" sz="3200" dirty="0">
                <a:solidFill>
                  <a:srgbClr val="2A2921"/>
                </a:solidFill>
                <a:latin typeface="Montserrat" pitchFamily="34" charset="0"/>
                <a:ea typeface="Montserrat" pitchFamily="34" charset="-122"/>
                <a:cs typeface="Montserrat" pitchFamily="34" charset="-120"/>
              </a:rPr>
              <a:t>Why Graph Neural Network for Recommender Systems</a:t>
            </a:r>
          </a:p>
        </p:txBody>
      </p:sp>
      <p:sp>
        <p:nvSpPr>
          <p:cNvPr id="3" name="Object 2"/>
          <p:cNvSpPr/>
          <p:nvPr/>
        </p:nvSpPr>
        <p:spPr>
          <a:xfrm>
            <a:off x="532784" y="1824266"/>
            <a:ext cx="133317" cy="133317"/>
          </a:xfrm>
          <a:prstGeom prst="ellipse">
            <a:avLst/>
          </a:prstGeom>
          <a:solidFill>
            <a:srgbClr val="62A8BB"/>
          </a:solidFill>
        </p:spPr>
      </p:sp>
      <p:sp>
        <p:nvSpPr>
          <p:cNvPr id="4" name="Object 3"/>
          <p:cNvSpPr/>
          <p:nvPr/>
        </p:nvSpPr>
        <p:spPr>
          <a:xfrm>
            <a:off x="808941" y="1769047"/>
            <a:ext cx="9329853" cy="551169"/>
          </a:xfrm>
          <a:prstGeom prst="rect">
            <a:avLst/>
          </a:prstGeom>
          <a:noFill/>
        </p:spPr>
        <p:txBody>
          <a:bodyPr wrap="square" lIns="0" tIns="0" rIns="0" bIns="0" rtlCol="0" anchor="ctr"/>
          <a:lstStyle/>
          <a:p>
            <a:pPr>
              <a:spcAft>
                <a:spcPts val="600"/>
              </a:spcAft>
            </a:pPr>
            <a:r>
              <a:rPr lang="en-US" altLang="zh-CN" sz="2100" dirty="0">
                <a:solidFill>
                  <a:srgbClr val="2A2921"/>
                </a:solidFill>
                <a:latin typeface="Montserrat Medium" pitchFamily="34" charset="0"/>
                <a:ea typeface="Montserrat Medium" pitchFamily="34" charset="-122"/>
                <a:cs typeface="Montserrat Medium" pitchFamily="34" charset="-120"/>
              </a:rPr>
              <a:t>GNN techniques have been demonstrated to be powerful in representation learning for graph data in various domains</a:t>
            </a:r>
            <a:endParaRPr lang="en-US" sz="2100" dirty="0">
              <a:solidFill>
                <a:srgbClr val="2A2921"/>
              </a:solidFill>
              <a:latin typeface="Montserrat Medium" pitchFamily="34" charset="0"/>
              <a:ea typeface="Montserrat Medium" pitchFamily="34" charset="-122"/>
              <a:cs typeface="Montserrat Medium" pitchFamily="34" charset="-120"/>
            </a:endParaRPr>
          </a:p>
        </p:txBody>
      </p:sp>
      <p:sp>
        <p:nvSpPr>
          <p:cNvPr id="7" name="Object 6"/>
          <p:cNvSpPr/>
          <p:nvPr/>
        </p:nvSpPr>
        <p:spPr>
          <a:xfrm>
            <a:off x="808933" y="2480182"/>
            <a:ext cx="9329855" cy="887127"/>
          </a:xfrm>
          <a:prstGeom prst="rect">
            <a:avLst/>
          </a:prstGeom>
          <a:noFill/>
        </p:spPr>
        <p:txBody>
          <a:bodyPr wrap="square" lIns="0" tIns="0" rIns="0" bIns="0" rtlCol="0" anchor="ctr"/>
          <a:lstStyle/>
          <a:p>
            <a:pPr>
              <a:spcAft>
                <a:spcPts val="600"/>
              </a:spcAft>
            </a:pPr>
            <a:r>
              <a:rPr lang="en-US" altLang="zh-CN" sz="2100" dirty="0">
                <a:solidFill>
                  <a:srgbClr val="2A2921"/>
                </a:solidFill>
                <a:latin typeface="Montserrat Medium" pitchFamily="34" charset="0"/>
                <a:ea typeface="Montserrat Medium" pitchFamily="34" charset="-122"/>
                <a:cs typeface="Montserrat Medium" pitchFamily="34" charset="-120"/>
              </a:rPr>
              <a:t>Most of the data in recommendation has essentially a graph structure</a:t>
            </a:r>
            <a:endParaRPr lang="en-US" sz="2100" dirty="0">
              <a:solidFill>
                <a:srgbClr val="2A2921"/>
              </a:solidFill>
              <a:latin typeface="Montserrat Medium" pitchFamily="34" charset="0"/>
              <a:ea typeface="Montserrat Medium" pitchFamily="34" charset="-122"/>
              <a:cs typeface="Montserrat Medium" pitchFamily="34" charset="-120"/>
            </a:endParaRPr>
          </a:p>
        </p:txBody>
      </p:sp>
      <p:sp>
        <p:nvSpPr>
          <p:cNvPr id="8" name="Object 7"/>
          <p:cNvSpPr/>
          <p:nvPr/>
        </p:nvSpPr>
        <p:spPr>
          <a:xfrm>
            <a:off x="876176" y="3367309"/>
            <a:ext cx="8708365" cy="408520"/>
          </a:xfrm>
          <a:prstGeom prst="rect">
            <a:avLst/>
          </a:prstGeom>
          <a:noFill/>
        </p:spPr>
        <p:txBody>
          <a:bodyPr wrap="square" lIns="0" tIns="0" rIns="0" bIns="0" rtlCol="0" anchor="ctr"/>
          <a:lstStyle/>
          <a:p>
            <a:pPr>
              <a:spcAft>
                <a:spcPts val="600"/>
              </a:spcAft>
            </a:pPr>
            <a:r>
              <a:rPr lang="en-US" altLang="zh-CN" sz="1400" dirty="0">
                <a:solidFill>
                  <a:srgbClr val="5A5A4C"/>
                </a:solidFill>
                <a:latin typeface="Montserrat" pitchFamily="34" charset="0"/>
                <a:ea typeface="Montserrat" pitchFamily="34" charset="-122"/>
              </a:rPr>
              <a:t>- For instance, the user-item interaction data can be represented by a </a:t>
            </a:r>
            <a:r>
              <a:rPr lang="en-US" altLang="zh-CN" sz="1400" dirty="0">
                <a:solidFill>
                  <a:srgbClr val="FF0000"/>
                </a:solidFill>
                <a:latin typeface="Montserrat" pitchFamily="34" charset="0"/>
                <a:ea typeface="Montserrat" pitchFamily="34" charset="-122"/>
              </a:rPr>
              <a:t>bipartite graph</a:t>
            </a:r>
            <a:r>
              <a:rPr lang="en-US" altLang="zh-CN" sz="1400" dirty="0">
                <a:solidFill>
                  <a:srgbClr val="5A5A4C"/>
                </a:solidFill>
                <a:latin typeface="Montserrat" pitchFamily="34" charset="0"/>
                <a:ea typeface="Montserrat" pitchFamily="34" charset="-122"/>
              </a:rPr>
              <a:t> between the user and item nodes, where the link represents the interaction between the corresponding user and item</a:t>
            </a:r>
            <a:endParaRPr lang="en-US" sz="1400" dirty="0">
              <a:solidFill>
                <a:srgbClr val="5A5A4C"/>
              </a:solidFill>
              <a:latin typeface="Montserrat" pitchFamily="34" charset="0"/>
              <a:ea typeface="Montserrat" pitchFamily="34" charset="-122"/>
            </a:endParaRPr>
          </a:p>
        </p:txBody>
      </p:sp>
      <p:sp>
        <p:nvSpPr>
          <p:cNvPr id="10" name="矩形 9"/>
          <p:cNvSpPr/>
          <p:nvPr/>
        </p:nvSpPr>
        <p:spPr>
          <a:xfrm>
            <a:off x="729416" y="3982647"/>
            <a:ext cx="8708365" cy="1061829"/>
          </a:xfrm>
          <a:prstGeom prst="rect">
            <a:avLst/>
          </a:prstGeom>
        </p:spPr>
        <p:txBody>
          <a:bodyPr wrap="square">
            <a:spAutoFit/>
          </a:bodyPr>
          <a:lstStyle/>
          <a:p>
            <a:r>
              <a:rPr lang="en-US" altLang="zh-CN" sz="2100" dirty="0">
                <a:solidFill>
                  <a:srgbClr val="2A2921"/>
                </a:solidFill>
                <a:latin typeface="Montserrat Medium" pitchFamily="34" charset="0"/>
                <a:ea typeface="Montserrat Medium" pitchFamily="34" charset="-122"/>
                <a:cs typeface="Montserrat Medium" pitchFamily="34" charset="-120"/>
              </a:rPr>
              <a:t>GNN can explicitly encode the crucial collaborative signal of user-item interactions to enhance the user/item representations through the propagation process</a:t>
            </a:r>
            <a:endParaRPr lang="zh-CN" altLang="en-US" sz="2100" dirty="0">
              <a:solidFill>
                <a:srgbClr val="2A2921"/>
              </a:solidFill>
              <a:latin typeface="Montserrat Medium" pitchFamily="34" charset="0"/>
              <a:ea typeface="Montserrat Medium" pitchFamily="34" charset="-122"/>
              <a:cs typeface="Montserrat Medium" pitchFamily="34" charset="-120"/>
            </a:endParaRPr>
          </a:p>
        </p:txBody>
      </p:sp>
      <p:sp>
        <p:nvSpPr>
          <p:cNvPr id="11" name="Object 2"/>
          <p:cNvSpPr/>
          <p:nvPr/>
        </p:nvSpPr>
        <p:spPr>
          <a:xfrm>
            <a:off x="569625" y="2857086"/>
            <a:ext cx="133317" cy="133317"/>
          </a:xfrm>
          <a:prstGeom prst="ellipse">
            <a:avLst/>
          </a:prstGeom>
          <a:solidFill>
            <a:srgbClr val="62A8BB"/>
          </a:solidFill>
        </p:spPr>
      </p:sp>
      <p:sp>
        <p:nvSpPr>
          <p:cNvPr id="12" name="Object 2"/>
          <p:cNvSpPr/>
          <p:nvPr/>
        </p:nvSpPr>
        <p:spPr>
          <a:xfrm>
            <a:off x="602758" y="4125667"/>
            <a:ext cx="124436" cy="133317"/>
          </a:xfrm>
          <a:prstGeom prst="ellipse">
            <a:avLst/>
          </a:prstGeom>
          <a:solidFill>
            <a:srgbClr val="62A8BB"/>
          </a:solidFill>
        </p:spPr>
      </p:sp>
      <p:pic>
        <p:nvPicPr>
          <p:cNvPr id="5" name="Picture 4">
            <a:extLst>
              <a:ext uri="{FF2B5EF4-FFF2-40B4-BE49-F238E27FC236}">
                <a16:creationId xmlns:a16="http://schemas.microsoft.com/office/drawing/2014/main" id="{FD106C46-5CE1-797C-83BA-279C09916CB6}"/>
              </a:ext>
            </a:extLst>
          </p:cNvPr>
          <p:cNvPicPr>
            <a:picLocks noChangeAspect="1"/>
          </p:cNvPicPr>
          <p:nvPr/>
        </p:nvPicPr>
        <p:blipFill>
          <a:blip r:embed="rId3"/>
          <a:stretch>
            <a:fillRect/>
          </a:stretch>
        </p:blipFill>
        <p:spPr>
          <a:xfrm>
            <a:off x="9505024" y="1566486"/>
            <a:ext cx="2182904" cy="401016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Object 1"/>
          <p:cNvSpPr/>
          <p:nvPr/>
        </p:nvSpPr>
        <p:spPr>
          <a:xfrm>
            <a:off x="95226" y="447563"/>
            <a:ext cx="12787056" cy="315199"/>
          </a:xfrm>
          <a:prstGeom prst="rect">
            <a:avLst/>
          </a:prstGeom>
          <a:noFill/>
        </p:spPr>
        <p:txBody>
          <a:bodyPr wrap="square" lIns="0" tIns="0" rIns="0" bIns="0" rtlCol="0" anchor="ctr"/>
          <a:lstStyle/>
          <a:p>
            <a:pPr algn="ctr">
              <a:spcAft>
                <a:spcPts val="600"/>
              </a:spcAft>
              <a:buNone/>
            </a:pPr>
            <a:r>
              <a:rPr lang="en-US" altLang="zh-CN" sz="3200" dirty="0">
                <a:solidFill>
                  <a:srgbClr val="2A2921"/>
                </a:solidFill>
                <a:latin typeface="Montserrat" pitchFamily="34" charset="0"/>
                <a:ea typeface="Montserrat" pitchFamily="34" charset="-122"/>
                <a:cs typeface="Montserrat" pitchFamily="34" charset="-120"/>
              </a:rPr>
              <a:t>Categories of GNN-Based Recommendation </a:t>
            </a:r>
            <a:endParaRPr lang="en-US" sz="3200" dirty="0">
              <a:solidFill>
                <a:srgbClr val="2A2921"/>
              </a:solidFill>
              <a:latin typeface="Montserrat" pitchFamily="34" charset="0"/>
              <a:ea typeface="Montserrat" pitchFamily="34" charset="-122"/>
              <a:cs typeface="Montserrat" pitchFamily="34" charset="-120"/>
            </a:endParaRPr>
          </a:p>
        </p:txBody>
      </p:sp>
      <p:sp>
        <p:nvSpPr>
          <p:cNvPr id="10" name="Object 2"/>
          <p:cNvSpPr/>
          <p:nvPr/>
        </p:nvSpPr>
        <p:spPr>
          <a:xfrm>
            <a:off x="2151025" y="752769"/>
            <a:ext cx="8225428" cy="776357"/>
          </a:xfrm>
          <a:prstGeom prst="rect">
            <a:avLst/>
          </a:prstGeom>
          <a:noFill/>
        </p:spPr>
        <p:txBody>
          <a:bodyPr wrap="square" lIns="0" tIns="0" rIns="0" bIns="0" rtlCol="0" anchor="ctr"/>
          <a:lstStyle/>
          <a:p>
            <a:pPr algn="ctr">
              <a:spcAft>
                <a:spcPts val="600"/>
              </a:spcAft>
              <a:buNone/>
            </a:pPr>
            <a:r>
              <a:rPr lang="en-US" altLang="zh-CN" sz="1200" dirty="0" err="1">
                <a:solidFill>
                  <a:srgbClr val="5A5A4C"/>
                </a:solidFill>
                <a:latin typeface="Montserrat" pitchFamily="34" charset="0"/>
                <a:ea typeface="Montserrat" pitchFamily="34" charset="-122"/>
                <a:cs typeface="Montserrat" pitchFamily="34" charset="-120"/>
              </a:rPr>
              <a:t>Shiwen</a:t>
            </a:r>
            <a:r>
              <a:rPr lang="en-US" altLang="zh-CN" sz="1200" dirty="0">
                <a:solidFill>
                  <a:srgbClr val="5A5A4C"/>
                </a:solidFill>
                <a:latin typeface="Montserrat" pitchFamily="34" charset="0"/>
                <a:ea typeface="Montserrat" pitchFamily="34" charset="-122"/>
                <a:cs typeface="Montserrat" pitchFamily="34" charset="-120"/>
              </a:rPr>
              <a:t> Wu, </a:t>
            </a:r>
            <a:r>
              <a:rPr lang="en-US" altLang="zh-CN" sz="1200" dirty="0" err="1">
                <a:solidFill>
                  <a:srgbClr val="5A5A4C"/>
                </a:solidFill>
                <a:latin typeface="Montserrat" pitchFamily="34" charset="0"/>
                <a:ea typeface="Montserrat" pitchFamily="34" charset="-122"/>
                <a:cs typeface="Montserrat" pitchFamily="34" charset="-120"/>
              </a:rPr>
              <a:t>Fei</a:t>
            </a:r>
            <a:r>
              <a:rPr lang="en-US" altLang="zh-CN" sz="1200" dirty="0">
                <a:solidFill>
                  <a:srgbClr val="5A5A4C"/>
                </a:solidFill>
                <a:latin typeface="Montserrat" pitchFamily="34" charset="0"/>
                <a:ea typeface="Montserrat" pitchFamily="34" charset="-122"/>
                <a:cs typeface="Montserrat" pitchFamily="34" charset="-120"/>
              </a:rPr>
              <a:t> Sun, and </a:t>
            </a:r>
            <a:r>
              <a:rPr lang="en-US" altLang="zh-CN" sz="1200" dirty="0" err="1">
                <a:solidFill>
                  <a:srgbClr val="5A5A4C"/>
                </a:solidFill>
                <a:latin typeface="Montserrat" pitchFamily="34" charset="0"/>
                <a:ea typeface="Montserrat" pitchFamily="34" charset="-122"/>
                <a:cs typeface="Montserrat" pitchFamily="34" charset="-120"/>
              </a:rPr>
              <a:t>Wentao</a:t>
            </a:r>
            <a:r>
              <a:rPr lang="en-US" altLang="zh-CN" sz="1200" dirty="0">
                <a:solidFill>
                  <a:srgbClr val="5A5A4C"/>
                </a:solidFill>
                <a:latin typeface="Montserrat" pitchFamily="34" charset="0"/>
                <a:ea typeface="Montserrat" pitchFamily="34" charset="-122"/>
                <a:cs typeface="Montserrat" pitchFamily="34" charset="-120"/>
              </a:rPr>
              <a:t> Zhang, Xu </a:t>
            </a:r>
            <a:r>
              <a:rPr lang="en-US" altLang="zh-CN" sz="1200" dirty="0" err="1">
                <a:solidFill>
                  <a:srgbClr val="5A5A4C"/>
                </a:solidFill>
                <a:latin typeface="Montserrat" pitchFamily="34" charset="0"/>
                <a:ea typeface="Montserrat" pitchFamily="34" charset="-122"/>
                <a:cs typeface="Montserrat" pitchFamily="34" charset="-120"/>
              </a:rPr>
              <a:t>Xie</a:t>
            </a:r>
            <a:r>
              <a:rPr lang="en-US" altLang="zh-CN" sz="1200" dirty="0">
                <a:solidFill>
                  <a:srgbClr val="5A5A4C"/>
                </a:solidFill>
                <a:latin typeface="Montserrat" pitchFamily="34" charset="0"/>
                <a:ea typeface="Montserrat" pitchFamily="34" charset="-122"/>
                <a:cs typeface="Montserrat" pitchFamily="34" charset="-120"/>
              </a:rPr>
              <a:t>, Bin Cui. 2022. Graph Neural Networks in Recommender Systems: A Survey. ACM </a:t>
            </a:r>
            <a:r>
              <a:rPr lang="en-US" altLang="zh-CN" sz="1200" dirty="0" err="1">
                <a:solidFill>
                  <a:srgbClr val="5A5A4C"/>
                </a:solidFill>
                <a:latin typeface="Montserrat" pitchFamily="34" charset="0"/>
                <a:ea typeface="Montserrat" pitchFamily="34" charset="-122"/>
                <a:cs typeface="Montserrat" pitchFamily="34" charset="-120"/>
              </a:rPr>
              <a:t>Comput</a:t>
            </a:r>
            <a:r>
              <a:rPr lang="en-US" altLang="zh-CN" sz="1200" dirty="0">
                <a:solidFill>
                  <a:srgbClr val="5A5A4C"/>
                </a:solidFill>
                <a:latin typeface="Montserrat" pitchFamily="34" charset="0"/>
                <a:ea typeface="Montserrat" pitchFamily="34" charset="-122"/>
                <a:cs typeface="Montserrat" pitchFamily="34" charset="-120"/>
              </a:rPr>
              <a:t>. </a:t>
            </a:r>
            <a:r>
              <a:rPr lang="en-US" altLang="zh-CN" sz="1200" dirty="0" err="1">
                <a:solidFill>
                  <a:srgbClr val="5A5A4C"/>
                </a:solidFill>
                <a:latin typeface="Montserrat" pitchFamily="34" charset="0"/>
                <a:ea typeface="Montserrat" pitchFamily="34" charset="-122"/>
                <a:cs typeface="Montserrat" pitchFamily="34" charset="-120"/>
              </a:rPr>
              <a:t>Surv</a:t>
            </a:r>
            <a:r>
              <a:rPr lang="en-US" altLang="zh-CN" sz="1200" dirty="0">
                <a:solidFill>
                  <a:srgbClr val="5A5A4C"/>
                </a:solidFill>
                <a:latin typeface="Montserrat" pitchFamily="34" charset="0"/>
                <a:ea typeface="Montserrat" pitchFamily="34" charset="-122"/>
                <a:cs typeface="Montserrat" pitchFamily="34" charset="-120"/>
              </a:rPr>
              <a:t>. 37, 4, Article 111 (April 2022), 37 pages. https://doi.org/10.1145/1122445.</a:t>
            </a:r>
            <a:endParaRPr lang="en-US" sz="1200" dirty="0">
              <a:solidFill>
                <a:srgbClr val="5A5A4C"/>
              </a:solidFill>
              <a:latin typeface="Montserrat" pitchFamily="34" charset="0"/>
              <a:ea typeface="Montserrat" pitchFamily="34" charset="-122"/>
              <a:cs typeface="Montserrat" pitchFamily="34" charset="-120"/>
            </a:endParaRPr>
          </a:p>
        </p:txBody>
      </p:sp>
      <p:sp>
        <p:nvSpPr>
          <p:cNvPr id="11" name="Parallelogram 28">
            <a:extLst>
              <a:ext uri="{FF2B5EF4-FFF2-40B4-BE49-F238E27FC236}">
                <a16:creationId xmlns:a16="http://schemas.microsoft.com/office/drawing/2014/main" id="{69AB91A0-FAD0-4811-9505-E39ECF9F4EA6}"/>
              </a:ext>
            </a:extLst>
          </p:cNvPr>
          <p:cNvSpPr/>
          <p:nvPr>
            <p:custDataLst>
              <p:tags r:id="rId1"/>
            </p:custDataLst>
          </p:nvPr>
        </p:nvSpPr>
        <p:spPr>
          <a:xfrm>
            <a:off x="716471" y="3421592"/>
            <a:ext cx="3219354" cy="227471"/>
          </a:xfrm>
          <a:prstGeom prst="parallelogram">
            <a:avLst>
              <a:gd name="adj" fmla="val 68319"/>
            </a:avLst>
          </a:prstGeom>
          <a:pattFill prst="ltDnDiag">
            <a:fgClr>
              <a:srgbClr val="5B9BD5"/>
            </a:fgClr>
            <a:bgClr>
              <a:sysClr val="window" lastClr="FFFFFF"/>
            </a:bgClr>
          </a:pattFill>
          <a:ln w="12700" cap="flat" cmpd="sng" algn="ctr">
            <a:noFill/>
            <a:prstDash val="solid"/>
            <a:miter lim="800000"/>
          </a:ln>
          <a:effectLst/>
        </p:spPr>
        <p:txBody>
          <a:bodyPr rtlCol="0" anchor="ctr"/>
          <a:lstStyle/>
          <a:p>
            <a:pPr algn="ctr">
              <a:defRPr/>
            </a:pPr>
            <a:endParaRPr lang="en-US" kern="0">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2" name="Group 36">
            <a:extLst>
              <a:ext uri="{FF2B5EF4-FFF2-40B4-BE49-F238E27FC236}">
                <a16:creationId xmlns:a16="http://schemas.microsoft.com/office/drawing/2014/main" id="{2281680F-552C-4E99-A815-9CF11035EA17}"/>
              </a:ext>
            </a:extLst>
          </p:cNvPr>
          <p:cNvGrpSpPr/>
          <p:nvPr/>
        </p:nvGrpSpPr>
        <p:grpSpPr>
          <a:xfrm>
            <a:off x="4281162" y="2117442"/>
            <a:ext cx="3318297" cy="3341862"/>
            <a:chOff x="2676279" y="1897380"/>
            <a:chExt cx="3806190" cy="3806190"/>
          </a:xfrm>
        </p:grpSpPr>
        <p:sp>
          <p:nvSpPr>
            <p:cNvPr id="13" name="Oval 37">
              <a:extLst>
                <a:ext uri="{FF2B5EF4-FFF2-40B4-BE49-F238E27FC236}">
                  <a16:creationId xmlns:a16="http://schemas.microsoft.com/office/drawing/2014/main" id="{C2474E58-CA77-45BA-BDFE-C073FFE97774}"/>
                </a:ext>
              </a:extLst>
            </p:cNvPr>
            <p:cNvSpPr/>
            <p:nvPr/>
          </p:nvSpPr>
          <p:spPr bwMode="gray">
            <a:xfrm>
              <a:off x="2676279" y="1897380"/>
              <a:ext cx="3806190" cy="3806190"/>
            </a:xfrm>
            <a:prstGeom prst="ellipse">
              <a:avLst/>
            </a:prstGeom>
            <a:solidFill>
              <a:srgbClr val="CBDFF1">
                <a:alpha val="50000"/>
              </a:srgbClr>
            </a:solidFill>
            <a:ln w="9525">
              <a:noFill/>
              <a:round/>
              <a:headEnd/>
              <a:tailEnd/>
            </a:ln>
          </p:spPr>
          <p:txBody>
            <a:bodyPr vert="horz" wrap="square" lIns="77510" tIns="38755" rIns="77510" bIns="38755" numCol="1" rtlCol="0" anchor="t" anchorCtr="0" compatLnSpc="1">
              <a:prstTxWarp prst="textNoShape">
                <a:avLst/>
              </a:prstTxWarp>
            </a:bodyPr>
            <a:lstStyle/>
            <a:p>
              <a:pPr marL="180000" indent="-180000" algn="ctr">
                <a:lnSpc>
                  <a:spcPct val="85000"/>
                </a:lnSpc>
                <a:spcBef>
                  <a:spcPts val="600"/>
                </a:spcBef>
                <a:buClr>
                  <a:schemeClr val="bg1"/>
                </a:buClr>
                <a:buSzPct val="70000"/>
                <a:buFont typeface="Arial" pitchFamily="34" charset="0"/>
                <a:buChar char="►"/>
              </a:pPr>
              <a:endParaRPr lang="zh-CN" altLang="en-US" sz="20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Oval 45">
              <a:extLst>
                <a:ext uri="{FF2B5EF4-FFF2-40B4-BE49-F238E27FC236}">
                  <a16:creationId xmlns:a16="http://schemas.microsoft.com/office/drawing/2014/main" id="{C5B3F50C-2173-4303-9E16-B81880B5A097}"/>
                </a:ext>
              </a:extLst>
            </p:cNvPr>
            <p:cNvSpPr/>
            <p:nvPr/>
          </p:nvSpPr>
          <p:spPr bwMode="gray">
            <a:xfrm>
              <a:off x="3229374" y="2450475"/>
              <a:ext cx="2700000" cy="2700000"/>
            </a:xfrm>
            <a:prstGeom prst="ellipse">
              <a:avLst/>
            </a:prstGeom>
            <a:solidFill>
              <a:schemeClr val="bg1"/>
            </a:solidFill>
            <a:ln w="9525">
              <a:noFill/>
              <a:round/>
              <a:headEnd/>
              <a:tailEnd/>
            </a:ln>
          </p:spPr>
          <p:txBody>
            <a:bodyPr vert="horz" wrap="square" lIns="77510" tIns="38755" rIns="77510" bIns="38755" numCol="1" rtlCol="0" anchor="t" anchorCtr="0" compatLnSpc="1">
              <a:prstTxWarp prst="textNoShape">
                <a:avLst/>
              </a:prstTxWarp>
            </a:bodyPr>
            <a:lstStyle/>
            <a:p>
              <a:pPr marL="180000" indent="-180000" algn="ctr">
                <a:lnSpc>
                  <a:spcPct val="85000"/>
                </a:lnSpc>
                <a:spcBef>
                  <a:spcPts val="600"/>
                </a:spcBef>
                <a:buClr>
                  <a:schemeClr val="bg1"/>
                </a:buClr>
                <a:buSzPct val="70000"/>
                <a:buFont typeface="Arial" pitchFamily="34" charset="0"/>
                <a:buChar char="►"/>
              </a:pPr>
              <a:endParaRPr lang="zh-CN" altLang="en-US" sz="2000" dirty="0">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7" name="Straight Connector 46">
              <a:extLst>
                <a:ext uri="{FF2B5EF4-FFF2-40B4-BE49-F238E27FC236}">
                  <a16:creationId xmlns:a16="http://schemas.microsoft.com/office/drawing/2014/main" id="{9B073D12-C3C9-4697-A27A-718776E8391A}"/>
                </a:ext>
              </a:extLst>
            </p:cNvPr>
            <p:cNvCxnSpPr>
              <a:cxnSpLocks/>
              <a:stCxn id="13" idx="2"/>
              <a:endCxn id="13" idx="6"/>
            </p:cNvCxnSpPr>
            <p:nvPr/>
          </p:nvCxnSpPr>
          <p:spPr>
            <a:xfrm>
              <a:off x="2676279" y="3800475"/>
              <a:ext cx="3806190" cy="0"/>
            </a:xfrm>
            <a:prstGeom prst="line">
              <a:avLst/>
            </a:prstGeom>
            <a:ln w="571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47">
              <a:extLst>
                <a:ext uri="{FF2B5EF4-FFF2-40B4-BE49-F238E27FC236}">
                  <a16:creationId xmlns:a16="http://schemas.microsoft.com/office/drawing/2014/main" id="{6027F393-51DF-4B87-B580-297C63655629}"/>
                </a:ext>
              </a:extLst>
            </p:cNvPr>
            <p:cNvCxnSpPr>
              <a:cxnSpLocks/>
              <a:stCxn id="13" idx="0"/>
              <a:endCxn id="13" idx="4"/>
            </p:cNvCxnSpPr>
            <p:nvPr/>
          </p:nvCxnSpPr>
          <p:spPr>
            <a:xfrm>
              <a:off x="4579374" y="1897380"/>
              <a:ext cx="0" cy="3806190"/>
            </a:xfrm>
            <a:prstGeom prst="line">
              <a:avLst/>
            </a:prstGeom>
            <a:ln w="5715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9" name="Oval 48">
              <a:extLst>
                <a:ext uri="{FF2B5EF4-FFF2-40B4-BE49-F238E27FC236}">
                  <a16:creationId xmlns:a16="http://schemas.microsoft.com/office/drawing/2014/main" id="{1274ECD7-506B-4378-A6F6-7EC5D79B3015}"/>
                </a:ext>
              </a:extLst>
            </p:cNvPr>
            <p:cNvSpPr/>
            <p:nvPr/>
          </p:nvSpPr>
          <p:spPr bwMode="gray">
            <a:xfrm>
              <a:off x="3515916" y="2750349"/>
              <a:ext cx="2118862" cy="2118862"/>
            </a:xfrm>
            <a:prstGeom prst="ellipse">
              <a:avLst/>
            </a:prstGeom>
            <a:solidFill>
              <a:schemeClr val="accent5"/>
            </a:solidFill>
            <a:ln w="9525">
              <a:noFill/>
              <a:round/>
              <a:headEnd/>
              <a:tailEnd/>
            </a:ln>
          </p:spPr>
          <p:txBody>
            <a:bodyPr vert="horz" wrap="square" lIns="0" tIns="0" rIns="0" bIns="0" numCol="1" rtlCol="0" anchor="ctr" anchorCtr="0" compatLnSpc="1">
              <a:prstTxWarp prst="textNoShape">
                <a:avLst/>
              </a:prstTxWarp>
            </a:bodyPr>
            <a:lstStyle/>
            <a:p>
              <a:pPr algn="ctr">
                <a:spcBef>
                  <a:spcPts val="600"/>
                </a:spcBef>
                <a:buClr>
                  <a:schemeClr val="bg1"/>
                </a:buClr>
                <a:buSzPct val="70000"/>
              </a:pPr>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Taxonomy</a:t>
              </a:r>
            </a:p>
          </p:txBody>
        </p:sp>
      </p:grpSp>
      <p:sp>
        <p:nvSpPr>
          <p:cNvPr id="32" name="Rectangle 79">
            <a:extLst>
              <a:ext uri="{FF2B5EF4-FFF2-40B4-BE49-F238E27FC236}">
                <a16:creationId xmlns:a16="http://schemas.microsoft.com/office/drawing/2014/main" id="{CE993982-C44B-4F60-A950-483A8B54DBFD}"/>
              </a:ext>
            </a:extLst>
          </p:cNvPr>
          <p:cNvSpPr/>
          <p:nvPr/>
        </p:nvSpPr>
        <p:spPr>
          <a:xfrm>
            <a:off x="549376" y="1451190"/>
            <a:ext cx="4025142" cy="158504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nSpc>
                <a:spcPct val="100000"/>
              </a:lnSpc>
              <a:spcAft>
                <a:spcPts val="600"/>
              </a:spcAft>
              <a:buSzPct val="70000"/>
            </a:pPr>
            <a:r>
              <a:rPr lang="en-US" altLang="zh-CN" b="1" dirty="0">
                <a:solidFill>
                  <a:schemeClr val="accent1">
                    <a:lumMod val="75000"/>
                  </a:schemeClr>
                </a:solidFill>
                <a:latin typeface="Montserrat Medium" pitchFamily="34" charset="0"/>
                <a:ea typeface="Montserrat Medium" pitchFamily="34" charset="-122"/>
                <a:cs typeface="Montserrat Medium" pitchFamily="34" charset="-120"/>
              </a:rPr>
              <a:t>Social Recommendation (Main Focus)</a:t>
            </a:r>
          </a:p>
          <a:p>
            <a:pPr>
              <a:lnSpc>
                <a:spcPct val="100000"/>
              </a:lnSpc>
              <a:spcAft>
                <a:spcPts val="600"/>
              </a:spcAft>
              <a:buSzPct val="70000"/>
            </a:pPr>
            <a:r>
              <a:rPr lang="en-US" altLang="zh-CN" sz="1600" dirty="0">
                <a:solidFill>
                  <a:schemeClr val="tx1">
                    <a:lumMod val="65000"/>
                    <a:lumOff val="35000"/>
                  </a:schemeClr>
                </a:solidFill>
              </a:rPr>
              <a:t>- With the emergence of online social networks, social recommender systems have been proposed to utilize each user’s local neighbors’ preferences to enhance user modeling</a:t>
            </a:r>
          </a:p>
        </p:txBody>
      </p:sp>
      <p:sp>
        <p:nvSpPr>
          <p:cNvPr id="34" name="Parallelogram 82">
            <a:extLst>
              <a:ext uri="{FF2B5EF4-FFF2-40B4-BE49-F238E27FC236}">
                <a16:creationId xmlns:a16="http://schemas.microsoft.com/office/drawing/2014/main" id="{F1A5FBFC-7081-4656-B5A1-C8FDEB41ED24}"/>
              </a:ext>
            </a:extLst>
          </p:cNvPr>
          <p:cNvSpPr/>
          <p:nvPr>
            <p:custDataLst>
              <p:tags r:id="rId2"/>
            </p:custDataLst>
          </p:nvPr>
        </p:nvSpPr>
        <p:spPr>
          <a:xfrm>
            <a:off x="716471" y="5912763"/>
            <a:ext cx="3278908" cy="221145"/>
          </a:xfrm>
          <a:prstGeom prst="parallelogram">
            <a:avLst>
              <a:gd name="adj" fmla="val 68319"/>
            </a:avLst>
          </a:prstGeom>
          <a:pattFill prst="ltDnDiag">
            <a:fgClr>
              <a:srgbClr val="5B9BD5"/>
            </a:fgClr>
            <a:bgClr>
              <a:sysClr val="window" lastClr="FFFFFF"/>
            </a:bgClr>
          </a:pattFill>
          <a:ln w="12700" cap="flat" cmpd="sng" algn="ctr">
            <a:noFill/>
            <a:prstDash val="solid"/>
            <a:miter lim="800000"/>
          </a:ln>
          <a:effectLst/>
        </p:spPr>
        <p:txBody>
          <a:bodyPr rtlCol="0" anchor="ctr"/>
          <a:lstStyle/>
          <a:p>
            <a:pPr algn="ctr">
              <a:defRPr/>
            </a:pPr>
            <a:endParaRPr lang="en-US" kern="0">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Parallelogram 83">
            <a:extLst>
              <a:ext uri="{FF2B5EF4-FFF2-40B4-BE49-F238E27FC236}">
                <a16:creationId xmlns:a16="http://schemas.microsoft.com/office/drawing/2014/main" id="{158D97A6-25B4-4F7E-903E-C576FCA0F150}"/>
              </a:ext>
            </a:extLst>
          </p:cNvPr>
          <p:cNvSpPr/>
          <p:nvPr>
            <p:custDataLst>
              <p:tags r:id="rId3"/>
            </p:custDataLst>
          </p:nvPr>
        </p:nvSpPr>
        <p:spPr>
          <a:xfrm>
            <a:off x="7717634" y="5912765"/>
            <a:ext cx="3925454" cy="221144"/>
          </a:xfrm>
          <a:prstGeom prst="parallelogram">
            <a:avLst>
              <a:gd name="adj" fmla="val 68319"/>
            </a:avLst>
          </a:prstGeom>
          <a:pattFill prst="ltDnDiag">
            <a:fgClr>
              <a:srgbClr val="5B9BD5"/>
            </a:fgClr>
            <a:bgClr>
              <a:sysClr val="window" lastClr="FFFFFF"/>
            </a:bgClr>
          </a:pattFill>
          <a:ln w="12700" cap="flat" cmpd="sng" algn="ctr">
            <a:noFill/>
            <a:prstDash val="solid"/>
            <a:miter lim="800000"/>
          </a:ln>
          <a:effectLst/>
        </p:spPr>
        <p:txBody>
          <a:bodyPr rtlCol="0" anchor="ctr"/>
          <a:lstStyle/>
          <a:p>
            <a:pPr algn="ctr">
              <a:defRPr/>
            </a:pPr>
            <a:endParaRPr lang="en-US" kern="0">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Parallelogram 28">
            <a:extLst>
              <a:ext uri="{FF2B5EF4-FFF2-40B4-BE49-F238E27FC236}">
                <a16:creationId xmlns:a16="http://schemas.microsoft.com/office/drawing/2014/main" id="{69AB91A0-FAD0-4811-9505-E39ECF9F4EA6}"/>
              </a:ext>
            </a:extLst>
          </p:cNvPr>
          <p:cNvSpPr/>
          <p:nvPr>
            <p:custDataLst>
              <p:tags r:id="rId4"/>
            </p:custDataLst>
          </p:nvPr>
        </p:nvSpPr>
        <p:spPr>
          <a:xfrm>
            <a:off x="7832761" y="3421592"/>
            <a:ext cx="3810327" cy="227471"/>
          </a:xfrm>
          <a:prstGeom prst="parallelogram">
            <a:avLst>
              <a:gd name="adj" fmla="val 68319"/>
            </a:avLst>
          </a:prstGeom>
          <a:pattFill prst="ltDnDiag">
            <a:fgClr>
              <a:srgbClr val="5B9BD5"/>
            </a:fgClr>
            <a:bgClr>
              <a:sysClr val="window" lastClr="FFFFFF"/>
            </a:bgClr>
          </a:pattFill>
          <a:ln w="12700" cap="flat" cmpd="sng" algn="ctr">
            <a:noFill/>
            <a:prstDash val="solid"/>
            <a:miter lim="800000"/>
          </a:ln>
          <a:effectLst/>
        </p:spPr>
        <p:txBody>
          <a:bodyPr rtlCol="0" anchor="ctr"/>
          <a:lstStyle/>
          <a:p>
            <a:pPr algn="ctr">
              <a:defRPr/>
            </a:pPr>
            <a:endParaRPr lang="en-US" kern="0">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Rectangle 79">
            <a:extLst>
              <a:ext uri="{FF2B5EF4-FFF2-40B4-BE49-F238E27FC236}">
                <a16:creationId xmlns:a16="http://schemas.microsoft.com/office/drawing/2014/main" id="{CE993982-C44B-4F60-A950-483A8B54DBFD}"/>
              </a:ext>
            </a:extLst>
          </p:cNvPr>
          <p:cNvSpPr/>
          <p:nvPr/>
        </p:nvSpPr>
        <p:spPr>
          <a:xfrm>
            <a:off x="7617946" y="1451189"/>
            <a:ext cx="4025142" cy="183127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nSpc>
                <a:spcPct val="100000"/>
              </a:lnSpc>
              <a:spcAft>
                <a:spcPts val="600"/>
              </a:spcAft>
              <a:buSzPct val="70000"/>
            </a:pPr>
            <a:r>
              <a:rPr lang="en-US" altLang="zh-CN" dirty="0">
                <a:solidFill>
                  <a:schemeClr val="accent1">
                    <a:lumMod val="75000"/>
                  </a:schemeClr>
                </a:solidFill>
                <a:latin typeface="Montserrat Medium" pitchFamily="34" charset="0"/>
                <a:ea typeface="Montserrat Medium" pitchFamily="34" charset="-122"/>
                <a:cs typeface="Montserrat Medium" pitchFamily="34" charset="-120"/>
              </a:rPr>
              <a:t>Sequential Recommendation</a:t>
            </a:r>
          </a:p>
          <a:p>
            <a:pPr>
              <a:lnSpc>
                <a:spcPct val="100000"/>
              </a:lnSpc>
              <a:spcAft>
                <a:spcPts val="600"/>
              </a:spcAft>
              <a:buSzPct val="70000"/>
            </a:pPr>
            <a:r>
              <a:rPr lang="en-US" altLang="zh-CN" sz="1600" dirty="0">
                <a:solidFill>
                  <a:schemeClr val="tx1">
                    <a:lumMod val="65000"/>
                    <a:lumOff val="35000"/>
                  </a:schemeClr>
                </a:solidFill>
              </a:rPr>
              <a:t>- Sequential recommendation predicts users’ next preferences based on their most recent activities, which seeks to model sequential patterns among successive items, and generate accurate recommendations for users</a:t>
            </a:r>
          </a:p>
        </p:txBody>
      </p:sp>
      <p:sp>
        <p:nvSpPr>
          <p:cNvPr id="41" name="Rectangle 79">
            <a:extLst>
              <a:ext uri="{FF2B5EF4-FFF2-40B4-BE49-F238E27FC236}">
                <a16:creationId xmlns:a16="http://schemas.microsoft.com/office/drawing/2014/main" id="{CE993982-C44B-4F60-A950-483A8B54DBFD}"/>
              </a:ext>
            </a:extLst>
          </p:cNvPr>
          <p:cNvSpPr/>
          <p:nvPr/>
        </p:nvSpPr>
        <p:spPr>
          <a:xfrm>
            <a:off x="544597" y="4027252"/>
            <a:ext cx="4025142" cy="183127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nSpc>
                <a:spcPct val="100000"/>
              </a:lnSpc>
              <a:spcAft>
                <a:spcPts val="600"/>
              </a:spcAft>
              <a:buSzPct val="70000"/>
            </a:pPr>
            <a:r>
              <a:rPr lang="en-US" altLang="zh-CN" dirty="0">
                <a:solidFill>
                  <a:schemeClr val="accent1">
                    <a:lumMod val="75000"/>
                  </a:schemeClr>
                </a:solidFill>
                <a:latin typeface="Montserrat Medium" pitchFamily="34" charset="0"/>
                <a:ea typeface="Montserrat Medium" pitchFamily="34" charset="-122"/>
                <a:cs typeface="Montserrat Medium" pitchFamily="34" charset="-120"/>
              </a:rPr>
              <a:t>KG-based Recommendation</a:t>
            </a:r>
          </a:p>
          <a:p>
            <a:pPr>
              <a:lnSpc>
                <a:spcPct val="100000"/>
              </a:lnSpc>
              <a:spcAft>
                <a:spcPts val="600"/>
              </a:spcAft>
              <a:buSzPct val="70000"/>
            </a:pPr>
            <a:r>
              <a:rPr lang="en-US" altLang="zh-CN" sz="1600" dirty="0">
                <a:solidFill>
                  <a:schemeClr val="tx1">
                    <a:lumMod val="65000"/>
                    <a:lumOff val="35000"/>
                  </a:schemeClr>
                </a:solidFill>
              </a:rPr>
              <a:t>- Social network that reflects relationships between users, is utilized to enhance user representation, while knowledge graph that expresses relationships between items through attributes, is leveraged to enhance the item representation</a:t>
            </a:r>
          </a:p>
        </p:txBody>
      </p:sp>
      <p:sp>
        <p:nvSpPr>
          <p:cNvPr id="42" name="Rectangle 79">
            <a:extLst>
              <a:ext uri="{FF2B5EF4-FFF2-40B4-BE49-F238E27FC236}">
                <a16:creationId xmlns:a16="http://schemas.microsoft.com/office/drawing/2014/main" id="{CE993982-C44B-4F60-A950-483A8B54DBFD}"/>
              </a:ext>
            </a:extLst>
          </p:cNvPr>
          <p:cNvSpPr/>
          <p:nvPr/>
        </p:nvSpPr>
        <p:spPr>
          <a:xfrm>
            <a:off x="7725353" y="4027252"/>
            <a:ext cx="4025142" cy="180562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spcAft>
                <a:spcPts val="400"/>
              </a:spcAft>
              <a:buSzPct val="70000"/>
            </a:pPr>
            <a:r>
              <a:rPr lang="en-US" altLang="zh-CN" dirty="0">
                <a:solidFill>
                  <a:schemeClr val="accent1">
                    <a:lumMod val="75000"/>
                  </a:schemeClr>
                </a:solidFill>
                <a:latin typeface="Montserrat Medium" pitchFamily="34" charset="0"/>
                <a:ea typeface="Montserrat Medium" pitchFamily="34" charset="-122"/>
                <a:cs typeface="Montserrat Medium" pitchFamily="34" charset="-120"/>
              </a:rPr>
              <a:t>USER-ITEM Collaborative Filtering</a:t>
            </a:r>
          </a:p>
          <a:p>
            <a:pPr>
              <a:spcAft>
                <a:spcPts val="400"/>
              </a:spcAft>
              <a:buSzPct val="70000"/>
            </a:pPr>
            <a:r>
              <a:rPr lang="en-US" altLang="zh-CN" sz="1600" dirty="0">
                <a:solidFill>
                  <a:schemeClr val="tx1">
                    <a:lumMod val="65000"/>
                    <a:lumOff val="35000"/>
                  </a:schemeClr>
                </a:solidFill>
              </a:rPr>
              <a:t>- Given the user-item interaction data, the basic idea of user-item collaborative filtering is essentially using the items interacted by users to enhance user representations and using the users once interacted with items to enrich item representations</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endParaRPr>
          </a:p>
        </p:txBody>
      </p:sp>
      <p:sp>
        <p:nvSpPr>
          <p:cNvPr id="43" name="矩形 42"/>
          <p:cNvSpPr/>
          <p:nvPr/>
        </p:nvSpPr>
        <p:spPr>
          <a:xfrm>
            <a:off x="393399" y="6313029"/>
            <a:ext cx="11553435" cy="461665"/>
          </a:xfrm>
          <a:prstGeom prst="rect">
            <a:avLst/>
          </a:prstGeom>
        </p:spPr>
        <p:txBody>
          <a:bodyPr wrap="square">
            <a:spAutoFit/>
          </a:bodyPr>
          <a:lstStyle/>
          <a:p>
            <a:r>
              <a:rPr lang="en-US" altLang="zh-CN" sz="1200" dirty="0">
                <a:solidFill>
                  <a:srgbClr val="5A5A4C"/>
                </a:solidFill>
                <a:latin typeface="Montserrat" pitchFamily="34" charset="0"/>
                <a:ea typeface="Montserrat" pitchFamily="34" charset="-122"/>
                <a:cs typeface="Montserrat" pitchFamily="34" charset="-120"/>
              </a:rPr>
              <a:t>To be noticed: These categories are specific research areas to choose from, but they are not separate from each other. For example, in the field of social recommendation that we will study, the knowledge and models of the User-item matrix and sequential recommendation will also be involved.</a:t>
            </a:r>
            <a:endParaRPr lang="zh-CN" altLang="en-US" sz="1200" dirty="0">
              <a:solidFill>
                <a:srgbClr val="5A5A4C"/>
              </a:solidFill>
              <a:latin typeface="Montserrat" pitchFamily="34" charset="0"/>
              <a:ea typeface="Montserrat" pitchFamily="34" charset="-122"/>
              <a:cs typeface="Montserrat" pitchFamily="34" charset="-120"/>
            </a:endParaRPr>
          </a:p>
        </p:txBody>
      </p:sp>
      <p:sp>
        <p:nvSpPr>
          <p:cNvPr id="2" name="Rectangle 1">
            <a:extLst>
              <a:ext uri="{FF2B5EF4-FFF2-40B4-BE49-F238E27FC236}">
                <a16:creationId xmlns:a16="http://schemas.microsoft.com/office/drawing/2014/main" id="{F625C1FE-4D4F-457F-1E2F-1BE00FC762AA}"/>
              </a:ext>
            </a:extLst>
          </p:cNvPr>
          <p:cNvSpPr/>
          <p:nvPr/>
        </p:nvSpPr>
        <p:spPr>
          <a:xfrm>
            <a:off x="393399" y="1398696"/>
            <a:ext cx="4176340" cy="2250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6638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1373319" y="457576"/>
            <a:ext cx="9442313" cy="315199"/>
          </a:xfrm>
          <a:prstGeom prst="rect">
            <a:avLst/>
          </a:prstGeom>
          <a:noFill/>
        </p:spPr>
        <p:txBody>
          <a:bodyPr wrap="square" lIns="0" tIns="0" rIns="0" bIns="0" rtlCol="0" anchor="ctr"/>
          <a:lstStyle/>
          <a:p>
            <a:pPr algn="ctr">
              <a:spcAft>
                <a:spcPts val="600"/>
              </a:spcAft>
              <a:buNone/>
            </a:pPr>
            <a:r>
              <a:rPr lang="en-US" sz="3200" dirty="0">
                <a:solidFill>
                  <a:srgbClr val="2A2921"/>
                </a:solidFill>
                <a:latin typeface="Montserrat" pitchFamily="34" charset="0"/>
                <a:ea typeface="Montserrat" pitchFamily="34" charset="-122"/>
                <a:cs typeface="Montserrat" pitchFamily="34" charset="-120"/>
              </a:rPr>
              <a:t>Neural Graph Collaborative Filtering (NGCF) and </a:t>
            </a:r>
            <a:r>
              <a:rPr lang="en-US" sz="3200" dirty="0" err="1">
                <a:solidFill>
                  <a:srgbClr val="2A2921"/>
                </a:solidFill>
                <a:latin typeface="Montserrat" pitchFamily="34" charset="0"/>
                <a:ea typeface="Montserrat" pitchFamily="34" charset="-122"/>
                <a:cs typeface="Montserrat" pitchFamily="34" charset="-120"/>
              </a:rPr>
              <a:t>LightGCN</a:t>
            </a:r>
            <a:endParaRPr lang="en-US" dirty="0"/>
          </a:p>
        </p:txBody>
      </p:sp>
      <p:sp>
        <p:nvSpPr>
          <p:cNvPr id="3" name="Object 2"/>
          <p:cNvSpPr/>
          <p:nvPr/>
        </p:nvSpPr>
        <p:spPr>
          <a:xfrm>
            <a:off x="95225" y="1162750"/>
            <a:ext cx="11998500" cy="161885"/>
          </a:xfrm>
          <a:prstGeom prst="rect">
            <a:avLst/>
          </a:prstGeom>
          <a:noFill/>
        </p:spPr>
        <p:txBody>
          <a:bodyPr wrap="square" lIns="0" tIns="0" rIns="0" bIns="0" rtlCol="0" anchor="ctr"/>
          <a:lstStyle/>
          <a:p>
            <a:pPr algn="ctr">
              <a:spcAft>
                <a:spcPts val="600"/>
              </a:spcAft>
              <a:buNone/>
            </a:pPr>
            <a:r>
              <a:rPr lang="en-US" sz="1500" dirty="0">
                <a:solidFill>
                  <a:srgbClr val="5A5A4C"/>
                </a:solidFill>
                <a:latin typeface="Montserrat" pitchFamily="34" charset="0"/>
                <a:ea typeface="Montserrat" pitchFamily="34" charset="-122"/>
                <a:cs typeface="Montserrat" pitchFamily="34" charset="-120"/>
              </a:rPr>
              <a:t>Xiang et al., 2019, In SIGIR</a:t>
            </a:r>
            <a:endParaRPr lang="en-US" dirty="0"/>
          </a:p>
        </p:txBody>
      </p:sp>
      <p:sp>
        <p:nvSpPr>
          <p:cNvPr id="4" name="Object 3"/>
          <p:cNvSpPr/>
          <p:nvPr/>
        </p:nvSpPr>
        <p:spPr>
          <a:xfrm>
            <a:off x="5618345" y="1657828"/>
            <a:ext cx="6094476" cy="4722252"/>
          </a:xfrm>
          <a:prstGeom prst="rect">
            <a:avLst/>
          </a:prstGeom>
          <a:solidFill>
            <a:srgbClr val="F5F5F5"/>
          </a:solidFill>
        </p:spPr>
      </p:sp>
      <p:sp>
        <p:nvSpPr>
          <p:cNvPr id="6" name="Object 5"/>
          <p:cNvSpPr/>
          <p:nvPr/>
        </p:nvSpPr>
        <p:spPr>
          <a:xfrm>
            <a:off x="590105" y="1581647"/>
            <a:ext cx="133316" cy="133317"/>
          </a:xfrm>
          <a:prstGeom prst="ellipse">
            <a:avLst/>
          </a:prstGeom>
          <a:solidFill>
            <a:srgbClr val="62A8BB"/>
          </a:solidFill>
        </p:spPr>
      </p:sp>
      <p:sp>
        <p:nvSpPr>
          <p:cNvPr id="7" name="Object 6"/>
          <p:cNvSpPr/>
          <p:nvPr/>
        </p:nvSpPr>
        <p:spPr>
          <a:xfrm>
            <a:off x="866261" y="1487909"/>
            <a:ext cx="4713203" cy="335896"/>
          </a:xfrm>
          <a:prstGeom prst="rect">
            <a:avLst/>
          </a:prstGeom>
          <a:noFill/>
        </p:spPr>
        <p:txBody>
          <a:bodyPr wrap="square" lIns="0" tIns="0" rIns="0" bIns="0" rtlCol="0" anchor="ctr"/>
          <a:lstStyle/>
          <a:p>
            <a:pPr algn="l">
              <a:lnSpc>
                <a:spcPts val="2646"/>
              </a:lnSpc>
              <a:buNone/>
            </a:pPr>
            <a:r>
              <a:rPr lang="en-US" sz="2100" kern="0" spc="0" dirty="0">
                <a:solidFill>
                  <a:srgbClr val="2A2921"/>
                </a:solidFill>
                <a:latin typeface="Montserrat" pitchFamily="34" charset="0"/>
                <a:ea typeface="Montserrat" pitchFamily="34" charset="-122"/>
                <a:cs typeface="Montserrat" pitchFamily="34" charset="-120"/>
              </a:rPr>
              <a:t>Idea:</a:t>
            </a:r>
            <a:endParaRPr lang="en-US" dirty="0"/>
          </a:p>
        </p:txBody>
      </p:sp>
      <p:sp>
        <p:nvSpPr>
          <p:cNvPr id="8" name="Object 7"/>
          <p:cNvSpPr/>
          <p:nvPr/>
        </p:nvSpPr>
        <p:spPr>
          <a:xfrm>
            <a:off x="866261" y="1744053"/>
            <a:ext cx="4713203" cy="506484"/>
          </a:xfrm>
          <a:prstGeom prst="rect">
            <a:avLst/>
          </a:prstGeom>
          <a:noFill/>
        </p:spPr>
        <p:txBody>
          <a:bodyPr wrap="square" lIns="0" tIns="0" rIns="0" bIns="0" rtlCol="0" anchor="ctr"/>
          <a:lstStyle/>
          <a:p>
            <a:pPr algn="l">
              <a:lnSpc>
                <a:spcPts val="1960"/>
              </a:lnSpc>
              <a:buNone/>
            </a:pPr>
            <a:r>
              <a:rPr lang="en-US" sz="1400" kern="0" spc="0" dirty="0">
                <a:solidFill>
                  <a:srgbClr val="5A5A4C"/>
                </a:solidFill>
                <a:latin typeface="Montserrat" pitchFamily="34" charset="0"/>
                <a:ea typeface="Montserrat" pitchFamily="34" charset="-122"/>
                <a:cs typeface="Montserrat" pitchFamily="34" charset="-120"/>
              </a:rPr>
              <a:t>Collaborative filtering via higher-order connectivity</a:t>
            </a:r>
            <a:endParaRPr lang="en-US" dirty="0"/>
          </a:p>
        </p:txBody>
      </p:sp>
      <p:pic>
        <p:nvPicPr>
          <p:cNvPr id="9" name="Object 8" descr="preencoded.png"/>
          <p:cNvPicPr>
            <a:picLocks noChangeAspect="1"/>
          </p:cNvPicPr>
          <p:nvPr/>
        </p:nvPicPr>
        <p:blipFill>
          <a:blip r:embed="rId3"/>
          <a:srcRect/>
          <a:stretch/>
        </p:blipFill>
        <p:spPr>
          <a:xfrm>
            <a:off x="1009398" y="2342564"/>
            <a:ext cx="3656184" cy="1840092"/>
          </a:xfrm>
          <a:prstGeom prst="rect">
            <a:avLst/>
          </a:prstGeom>
        </p:spPr>
      </p:pic>
      <p:pic>
        <p:nvPicPr>
          <p:cNvPr id="10" name="Object 9" descr="preencoded.png"/>
          <p:cNvPicPr>
            <a:picLocks noChangeAspect="1"/>
          </p:cNvPicPr>
          <p:nvPr/>
        </p:nvPicPr>
        <p:blipFill>
          <a:blip r:embed="rId4"/>
          <a:srcRect/>
          <a:stretch/>
        </p:blipFill>
        <p:spPr>
          <a:xfrm>
            <a:off x="590152" y="4232300"/>
            <a:ext cx="4664289" cy="2243081"/>
          </a:xfrm>
          <a:prstGeom prst="rect">
            <a:avLst/>
          </a:prstGeom>
        </p:spPr>
      </p:pic>
      <p:pic>
        <p:nvPicPr>
          <p:cNvPr id="11" name="Picture 10">
            <a:extLst>
              <a:ext uri="{FF2B5EF4-FFF2-40B4-BE49-F238E27FC236}">
                <a16:creationId xmlns:a16="http://schemas.microsoft.com/office/drawing/2014/main" id="{5307E8E9-D975-65DA-493E-44162BF93E40}"/>
              </a:ext>
            </a:extLst>
          </p:cNvPr>
          <p:cNvPicPr>
            <a:picLocks noChangeAspect="1"/>
          </p:cNvPicPr>
          <p:nvPr/>
        </p:nvPicPr>
        <p:blipFill>
          <a:blip r:embed="rId5"/>
          <a:stretch>
            <a:fillRect/>
          </a:stretch>
        </p:blipFill>
        <p:spPr>
          <a:xfrm>
            <a:off x="5548523" y="1740816"/>
            <a:ext cx="6234119" cy="45562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315199"/>
          </a:xfrm>
          <a:prstGeom prst="rect">
            <a:avLst/>
          </a:prstGeom>
          <a:noFill/>
        </p:spPr>
        <p:txBody>
          <a:bodyPr wrap="square" lIns="0" tIns="0" rIns="0" bIns="0" rtlCol="0" anchor="ctr"/>
          <a:lstStyle/>
          <a:p>
            <a:pPr algn="ctr">
              <a:spcAft>
                <a:spcPts val="600"/>
              </a:spcAft>
              <a:buNone/>
            </a:pPr>
            <a:r>
              <a:rPr lang="en-US" sz="3200" dirty="0">
                <a:solidFill>
                  <a:srgbClr val="2A2921"/>
                </a:solidFill>
                <a:latin typeface="Montserrat" pitchFamily="34" charset="0"/>
                <a:ea typeface="Montserrat" pitchFamily="34" charset="-122"/>
                <a:cs typeface="Montserrat" pitchFamily="34" charset="-120"/>
              </a:rPr>
              <a:t>Existing Models and the Categories in </a:t>
            </a:r>
            <a:r>
              <a:rPr lang="en-US" sz="3200" dirty="0" err="1">
                <a:solidFill>
                  <a:srgbClr val="2A2921"/>
                </a:solidFill>
                <a:latin typeface="Montserrat" pitchFamily="34" charset="0"/>
                <a:ea typeface="Montserrat" pitchFamily="34" charset="-122"/>
                <a:cs typeface="Montserrat" pitchFamily="34" charset="-120"/>
              </a:rPr>
              <a:t>SocialRS</a:t>
            </a:r>
            <a:endParaRPr lang="en-US" dirty="0"/>
          </a:p>
        </p:txBody>
      </p:sp>
      <p:sp>
        <p:nvSpPr>
          <p:cNvPr id="9" name="Object 2"/>
          <p:cNvSpPr/>
          <p:nvPr/>
        </p:nvSpPr>
        <p:spPr>
          <a:xfrm>
            <a:off x="2151025" y="752769"/>
            <a:ext cx="8225428" cy="776357"/>
          </a:xfrm>
          <a:prstGeom prst="rect">
            <a:avLst/>
          </a:prstGeom>
          <a:noFill/>
        </p:spPr>
        <p:txBody>
          <a:bodyPr wrap="square" lIns="0" tIns="0" rIns="0" bIns="0" rtlCol="0" anchor="ctr"/>
          <a:lstStyle/>
          <a:p>
            <a:pPr algn="ctr">
              <a:spcAft>
                <a:spcPts val="600"/>
              </a:spcAft>
              <a:buNone/>
            </a:pPr>
            <a:r>
              <a:rPr lang="en-US" altLang="zh-CN" sz="1200" dirty="0" err="1">
                <a:solidFill>
                  <a:srgbClr val="5A5A4C"/>
                </a:solidFill>
                <a:latin typeface="Montserrat" pitchFamily="34" charset="0"/>
                <a:ea typeface="Montserrat" pitchFamily="34" charset="-122"/>
                <a:cs typeface="Montserrat" pitchFamily="34" charset="-120"/>
              </a:rPr>
              <a:t>Shiwen</a:t>
            </a:r>
            <a:r>
              <a:rPr lang="en-US" altLang="zh-CN" sz="1200" dirty="0">
                <a:solidFill>
                  <a:srgbClr val="5A5A4C"/>
                </a:solidFill>
                <a:latin typeface="Montserrat" pitchFamily="34" charset="0"/>
                <a:ea typeface="Montserrat" pitchFamily="34" charset="-122"/>
                <a:cs typeface="Montserrat" pitchFamily="34" charset="-120"/>
              </a:rPr>
              <a:t> Wu, </a:t>
            </a:r>
            <a:r>
              <a:rPr lang="en-US" altLang="zh-CN" sz="1200" dirty="0" err="1">
                <a:solidFill>
                  <a:srgbClr val="5A5A4C"/>
                </a:solidFill>
                <a:latin typeface="Montserrat" pitchFamily="34" charset="0"/>
                <a:ea typeface="Montserrat" pitchFamily="34" charset="-122"/>
                <a:cs typeface="Montserrat" pitchFamily="34" charset="-120"/>
              </a:rPr>
              <a:t>Fei</a:t>
            </a:r>
            <a:r>
              <a:rPr lang="en-US" altLang="zh-CN" sz="1200" dirty="0">
                <a:solidFill>
                  <a:srgbClr val="5A5A4C"/>
                </a:solidFill>
                <a:latin typeface="Montserrat" pitchFamily="34" charset="0"/>
                <a:ea typeface="Montserrat" pitchFamily="34" charset="-122"/>
                <a:cs typeface="Montserrat" pitchFamily="34" charset="-120"/>
              </a:rPr>
              <a:t> Sun, and </a:t>
            </a:r>
            <a:r>
              <a:rPr lang="en-US" altLang="zh-CN" sz="1200" dirty="0" err="1">
                <a:solidFill>
                  <a:srgbClr val="5A5A4C"/>
                </a:solidFill>
                <a:latin typeface="Montserrat" pitchFamily="34" charset="0"/>
                <a:ea typeface="Montserrat" pitchFamily="34" charset="-122"/>
                <a:cs typeface="Montserrat" pitchFamily="34" charset="-120"/>
              </a:rPr>
              <a:t>Wentao</a:t>
            </a:r>
            <a:r>
              <a:rPr lang="en-US" altLang="zh-CN" sz="1200" dirty="0">
                <a:solidFill>
                  <a:srgbClr val="5A5A4C"/>
                </a:solidFill>
                <a:latin typeface="Montserrat" pitchFamily="34" charset="0"/>
                <a:ea typeface="Montserrat" pitchFamily="34" charset="-122"/>
                <a:cs typeface="Montserrat" pitchFamily="34" charset="-120"/>
              </a:rPr>
              <a:t> Zhang, Xu </a:t>
            </a:r>
            <a:r>
              <a:rPr lang="en-US" altLang="zh-CN" sz="1200" dirty="0" err="1">
                <a:solidFill>
                  <a:srgbClr val="5A5A4C"/>
                </a:solidFill>
                <a:latin typeface="Montserrat" pitchFamily="34" charset="0"/>
                <a:ea typeface="Montserrat" pitchFamily="34" charset="-122"/>
                <a:cs typeface="Montserrat" pitchFamily="34" charset="-120"/>
              </a:rPr>
              <a:t>Xie</a:t>
            </a:r>
            <a:r>
              <a:rPr lang="en-US" altLang="zh-CN" sz="1200" dirty="0">
                <a:solidFill>
                  <a:srgbClr val="5A5A4C"/>
                </a:solidFill>
                <a:latin typeface="Montserrat" pitchFamily="34" charset="0"/>
                <a:ea typeface="Montserrat" pitchFamily="34" charset="-122"/>
                <a:cs typeface="Montserrat" pitchFamily="34" charset="-120"/>
              </a:rPr>
              <a:t>, Bin Cui. 2022. Graph Neural Networks in Recommender Systems: A Survey. ACM </a:t>
            </a:r>
            <a:r>
              <a:rPr lang="en-US" altLang="zh-CN" sz="1200" dirty="0" err="1">
                <a:solidFill>
                  <a:srgbClr val="5A5A4C"/>
                </a:solidFill>
                <a:latin typeface="Montserrat" pitchFamily="34" charset="0"/>
                <a:ea typeface="Montserrat" pitchFamily="34" charset="-122"/>
                <a:cs typeface="Montserrat" pitchFamily="34" charset="-120"/>
              </a:rPr>
              <a:t>Comput</a:t>
            </a:r>
            <a:r>
              <a:rPr lang="en-US" altLang="zh-CN" sz="1200" dirty="0">
                <a:solidFill>
                  <a:srgbClr val="5A5A4C"/>
                </a:solidFill>
                <a:latin typeface="Montserrat" pitchFamily="34" charset="0"/>
                <a:ea typeface="Montserrat" pitchFamily="34" charset="-122"/>
                <a:cs typeface="Montserrat" pitchFamily="34" charset="-120"/>
              </a:rPr>
              <a:t>. </a:t>
            </a:r>
            <a:r>
              <a:rPr lang="en-US" altLang="zh-CN" sz="1200" dirty="0" err="1">
                <a:solidFill>
                  <a:srgbClr val="5A5A4C"/>
                </a:solidFill>
                <a:latin typeface="Montserrat" pitchFamily="34" charset="0"/>
                <a:ea typeface="Montserrat" pitchFamily="34" charset="-122"/>
                <a:cs typeface="Montserrat" pitchFamily="34" charset="-120"/>
              </a:rPr>
              <a:t>Surv</a:t>
            </a:r>
            <a:r>
              <a:rPr lang="en-US" altLang="zh-CN" sz="1200" dirty="0">
                <a:solidFill>
                  <a:srgbClr val="5A5A4C"/>
                </a:solidFill>
                <a:latin typeface="Montserrat" pitchFamily="34" charset="0"/>
                <a:ea typeface="Montserrat" pitchFamily="34" charset="-122"/>
                <a:cs typeface="Montserrat" pitchFamily="34" charset="-120"/>
              </a:rPr>
              <a:t>. 37, 4, Article 111 (April 2022), 37 pages. https://doi.org/10.1145/1122445.</a:t>
            </a:r>
            <a:endParaRPr lang="en-US" sz="1200" dirty="0">
              <a:solidFill>
                <a:srgbClr val="5A5A4C"/>
              </a:solidFill>
              <a:latin typeface="Montserrat" pitchFamily="34" charset="0"/>
              <a:ea typeface="Montserrat" pitchFamily="34" charset="-122"/>
              <a:cs typeface="Montserrat" pitchFamily="34" charset="-12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274" y="2203447"/>
            <a:ext cx="5954666" cy="4048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666" y="1648396"/>
            <a:ext cx="3839255" cy="692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矩形 9"/>
          <p:cNvSpPr/>
          <p:nvPr/>
        </p:nvSpPr>
        <p:spPr>
          <a:xfrm>
            <a:off x="6536634" y="1738774"/>
            <a:ext cx="5141844" cy="4524315"/>
          </a:xfrm>
          <a:prstGeom prst="rect">
            <a:avLst/>
          </a:prstGeom>
        </p:spPr>
        <p:txBody>
          <a:bodyPr wrap="square">
            <a:spAutoFit/>
          </a:bodyPr>
          <a:lstStyle/>
          <a:p>
            <a:r>
              <a:rPr lang="en-US" altLang="zh-CN" sz="1600" b="1" dirty="0">
                <a:solidFill>
                  <a:schemeClr val="tx1">
                    <a:lumMod val="85000"/>
                    <a:lumOff val="15000"/>
                  </a:schemeClr>
                </a:solidFill>
              </a:rPr>
              <a:t>The main principle of these models is to deal with the two issues:</a:t>
            </a:r>
          </a:p>
          <a:p>
            <a:pPr marL="285750" indent="-285750">
              <a:buFontTx/>
              <a:buChar char="-"/>
            </a:pPr>
            <a:r>
              <a:rPr lang="en-US" altLang="zh-CN" sz="1600" dirty="0">
                <a:solidFill>
                  <a:schemeClr val="tx1">
                    <a:lumMod val="85000"/>
                    <a:lumOff val="15000"/>
                  </a:schemeClr>
                </a:solidFill>
              </a:rPr>
              <a:t>Influence of Friends. Do friends have equal influence? If not, how to distinguish the influence of different friends? </a:t>
            </a:r>
          </a:p>
          <a:p>
            <a:pPr marL="285750" indent="-285750">
              <a:buFontTx/>
              <a:buChar char="-"/>
            </a:pPr>
            <a:r>
              <a:rPr lang="en-US" altLang="zh-CN" sz="1600" dirty="0">
                <a:solidFill>
                  <a:schemeClr val="tx1">
                    <a:lumMod val="85000"/>
                    <a:lumOff val="15000"/>
                  </a:schemeClr>
                </a:solidFill>
              </a:rPr>
              <a:t>Preference Integration. Users are involved in two types of relationships, i.e., social relationships with their friends and interactions with items. How to integrate the user representations from the social influence perspective and interaction behavior?</a:t>
            </a:r>
          </a:p>
          <a:p>
            <a:pPr marL="285750" indent="-285750">
              <a:buFontTx/>
              <a:buChar char="-"/>
            </a:pPr>
            <a:endParaRPr lang="en-US" altLang="zh-CN" sz="1600" dirty="0">
              <a:solidFill>
                <a:schemeClr val="tx1">
                  <a:lumMod val="85000"/>
                  <a:lumOff val="15000"/>
                </a:schemeClr>
              </a:solidFill>
            </a:endParaRPr>
          </a:p>
          <a:p>
            <a:r>
              <a:rPr lang="en-US" altLang="zh-CN" sz="1600" b="1" dirty="0">
                <a:solidFill>
                  <a:schemeClr val="tx1">
                    <a:lumMod val="85000"/>
                    <a:lumOff val="15000"/>
                  </a:schemeClr>
                </a:solidFill>
              </a:rPr>
              <a:t>All these models deal with social recommendation problems</a:t>
            </a:r>
            <a:r>
              <a:rPr lang="en-US" altLang="zh-CN" sz="1600" dirty="0">
                <a:solidFill>
                  <a:schemeClr val="tx1">
                    <a:lumMod val="85000"/>
                    <a:lumOff val="15000"/>
                  </a:schemeClr>
                </a:solidFill>
              </a:rPr>
              <a:t>, and most of them incorporate many other models to attain a better performance such as attention models / LSTM models and so on. </a:t>
            </a:r>
            <a:r>
              <a:rPr lang="en-US" altLang="zh-CN" sz="1600" dirty="0">
                <a:solidFill>
                  <a:schemeClr val="accent1"/>
                </a:solidFill>
              </a:rPr>
              <a:t>They may have pros and cons and could be applied to solve different problems under different scenarios, which will be discussed later.</a:t>
            </a:r>
          </a:p>
        </p:txBody>
      </p:sp>
    </p:spTree>
    <p:extLst>
      <p:ext uri="{BB962C8B-B14F-4D97-AF65-F5344CB8AC3E}">
        <p14:creationId xmlns:p14="http://schemas.microsoft.com/office/powerpoint/2010/main" val="664873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name="Slide 8">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315199"/>
          </a:xfrm>
          <a:prstGeom prst="rect">
            <a:avLst/>
          </a:prstGeom>
          <a:noFill/>
        </p:spPr>
        <p:txBody>
          <a:bodyPr wrap="square" lIns="0" tIns="0" rIns="0" bIns="0" rtlCol="0" anchor="ctr"/>
          <a:lstStyle/>
          <a:p>
            <a:pPr algn="ctr">
              <a:spcAft>
                <a:spcPts val="600"/>
              </a:spcAft>
              <a:buNone/>
            </a:pPr>
            <a:r>
              <a:rPr lang="en-US" sz="3200" dirty="0">
                <a:solidFill>
                  <a:srgbClr val="2A2921"/>
                </a:solidFill>
                <a:latin typeface="Montserrat" pitchFamily="34" charset="0"/>
                <a:ea typeface="Montserrat" pitchFamily="34" charset="-122"/>
                <a:cs typeface="Montserrat" pitchFamily="34" charset="-120"/>
              </a:rPr>
              <a:t>Anticipation of the project</a:t>
            </a:r>
            <a:endParaRPr lang="en-US" dirty="0"/>
          </a:p>
        </p:txBody>
      </p:sp>
      <p:sp>
        <p:nvSpPr>
          <p:cNvPr id="3" name="Object 2"/>
          <p:cNvSpPr/>
          <p:nvPr/>
        </p:nvSpPr>
        <p:spPr>
          <a:xfrm>
            <a:off x="95226" y="1019872"/>
            <a:ext cx="11998500" cy="161885"/>
          </a:xfrm>
          <a:prstGeom prst="rect">
            <a:avLst/>
          </a:prstGeom>
          <a:noFill/>
        </p:spPr>
        <p:txBody>
          <a:bodyPr wrap="square" lIns="0" tIns="0" rIns="0" bIns="0" rtlCol="0" anchor="ctr"/>
          <a:lstStyle/>
          <a:p>
            <a:pPr algn="ctr">
              <a:spcAft>
                <a:spcPts val="600"/>
              </a:spcAft>
              <a:buNone/>
            </a:pPr>
            <a:r>
              <a:rPr lang="en-US" sz="1500" dirty="0">
                <a:solidFill>
                  <a:srgbClr val="5A5A4C"/>
                </a:solidFill>
                <a:latin typeface="Montserrat" pitchFamily="34" charset="0"/>
                <a:ea typeface="Montserrat" pitchFamily="34" charset="-122"/>
                <a:cs typeface="Montserrat" pitchFamily="34" charset="-120"/>
              </a:rPr>
              <a:t>.</a:t>
            </a:r>
            <a:endParaRPr lang="en-US" dirty="0"/>
          </a:p>
        </p:txBody>
      </p:sp>
      <p:sp>
        <p:nvSpPr>
          <p:cNvPr id="10" name="Object 11"/>
          <p:cNvSpPr/>
          <p:nvPr/>
        </p:nvSpPr>
        <p:spPr>
          <a:xfrm>
            <a:off x="935419" y="1375484"/>
            <a:ext cx="133315" cy="133317"/>
          </a:xfrm>
          <a:prstGeom prst="ellipse">
            <a:avLst/>
          </a:prstGeom>
          <a:solidFill>
            <a:srgbClr val="62A8BB"/>
          </a:solidFill>
        </p:spPr>
      </p:sp>
      <p:sp>
        <p:nvSpPr>
          <p:cNvPr id="11" name="Object 12"/>
          <p:cNvSpPr/>
          <p:nvPr/>
        </p:nvSpPr>
        <p:spPr>
          <a:xfrm>
            <a:off x="1400415" y="1229847"/>
            <a:ext cx="9632019" cy="656668"/>
          </a:xfrm>
          <a:prstGeom prst="rect">
            <a:avLst/>
          </a:prstGeom>
          <a:noFill/>
        </p:spPr>
        <p:txBody>
          <a:bodyPr wrap="square" lIns="0" tIns="0" rIns="0" bIns="0" rtlCol="0" anchor="ctr"/>
          <a:lstStyle/>
          <a:p>
            <a:pPr>
              <a:spcAft>
                <a:spcPts val="600"/>
              </a:spcAft>
            </a:pPr>
            <a:r>
              <a:rPr lang="en-US" sz="2100" b="1" dirty="0">
                <a:solidFill>
                  <a:srgbClr val="2A2921"/>
                </a:solidFill>
                <a:latin typeface="Montserrat Medium" pitchFamily="34" charset="0"/>
                <a:ea typeface="Montserrat Medium" pitchFamily="34" charset="-122"/>
                <a:cs typeface="Montserrat Medium" pitchFamily="34" charset="-120"/>
              </a:rPr>
              <a:t>Compare</a:t>
            </a:r>
            <a:r>
              <a:rPr lang="en-US" sz="2100" dirty="0">
                <a:solidFill>
                  <a:srgbClr val="2A2921"/>
                </a:solidFill>
                <a:latin typeface="Montserrat Medium" pitchFamily="34" charset="0"/>
                <a:ea typeface="Montserrat Medium" pitchFamily="34" charset="-122"/>
                <a:cs typeface="Montserrat Medium" pitchFamily="34" charset="-120"/>
              </a:rPr>
              <a:t> </a:t>
            </a:r>
            <a:r>
              <a:rPr lang="en-US" sz="2100" dirty="0" err="1">
                <a:solidFill>
                  <a:srgbClr val="2A2921"/>
                </a:solidFill>
                <a:latin typeface="Montserrat Medium" pitchFamily="34" charset="0"/>
                <a:ea typeface="Montserrat Medium" pitchFamily="34" charset="-122"/>
                <a:cs typeface="Montserrat Medium" pitchFamily="34" charset="-120"/>
              </a:rPr>
              <a:t>lightGCN</a:t>
            </a:r>
            <a:r>
              <a:rPr lang="en-US" sz="2100" dirty="0">
                <a:solidFill>
                  <a:srgbClr val="2A2921"/>
                </a:solidFill>
                <a:latin typeface="Montserrat Medium" pitchFamily="34" charset="0"/>
                <a:ea typeface="Montserrat Medium" pitchFamily="34" charset="-122"/>
                <a:cs typeface="Montserrat Medium" pitchFamily="34" charset="-120"/>
              </a:rPr>
              <a:t> and the most basic models, and </a:t>
            </a:r>
            <a:r>
              <a:rPr lang="en-US" sz="2100" b="1" dirty="0">
                <a:solidFill>
                  <a:srgbClr val="2A2921"/>
                </a:solidFill>
                <a:latin typeface="Montserrat Medium" pitchFamily="34" charset="0"/>
                <a:ea typeface="Montserrat Medium" pitchFamily="34" charset="-122"/>
                <a:cs typeface="Montserrat Medium" pitchFamily="34" charset="-120"/>
              </a:rPr>
              <a:t>identify</a:t>
            </a:r>
            <a:r>
              <a:rPr lang="en-US" sz="2100" dirty="0">
                <a:solidFill>
                  <a:srgbClr val="2A2921"/>
                </a:solidFill>
                <a:latin typeface="Montserrat Medium" pitchFamily="34" charset="0"/>
                <a:ea typeface="Montserrat Medium" pitchFamily="34" charset="-122"/>
                <a:cs typeface="Montserrat Medium" pitchFamily="34" charset="-120"/>
              </a:rPr>
              <a:t> which </a:t>
            </a:r>
            <a:r>
              <a:rPr lang="en-US" sz="2100" b="1" dirty="0">
                <a:solidFill>
                  <a:srgbClr val="2A2921"/>
                </a:solidFill>
                <a:latin typeface="Montserrat Medium" pitchFamily="34" charset="0"/>
                <a:ea typeface="Montserrat Medium" pitchFamily="34" charset="-122"/>
                <a:cs typeface="Montserrat Medium" pitchFamily="34" charset="-120"/>
              </a:rPr>
              <a:t>model components</a:t>
            </a:r>
            <a:r>
              <a:rPr lang="en-US" sz="2100" dirty="0">
                <a:solidFill>
                  <a:srgbClr val="2A2921"/>
                </a:solidFill>
                <a:latin typeface="Montserrat Medium" pitchFamily="34" charset="0"/>
                <a:ea typeface="Montserrat Medium" pitchFamily="34" charset="-122"/>
                <a:cs typeface="Montserrat Medium" pitchFamily="34" charset="-120"/>
              </a:rPr>
              <a:t> can significantly improve the performance of the model</a:t>
            </a:r>
          </a:p>
        </p:txBody>
      </p:sp>
      <p:sp>
        <p:nvSpPr>
          <p:cNvPr id="12" name="Object 13"/>
          <p:cNvSpPr/>
          <p:nvPr/>
        </p:nvSpPr>
        <p:spPr>
          <a:xfrm>
            <a:off x="1629016" y="2304954"/>
            <a:ext cx="8280297" cy="738003"/>
          </a:xfrm>
          <a:prstGeom prst="rect">
            <a:avLst/>
          </a:prstGeom>
          <a:noFill/>
        </p:spPr>
        <p:txBody>
          <a:bodyPr wrap="square" lIns="0" tIns="0" rIns="0" bIns="0" rtlCol="0" anchor="ctr"/>
          <a:lstStyle/>
          <a:p>
            <a:pPr marL="242900" indent="-242900">
              <a:spcAft>
                <a:spcPts val="600"/>
              </a:spcAft>
              <a:buSzPct val="100000"/>
              <a:buChar char="•"/>
            </a:pPr>
            <a:r>
              <a:rPr lang="en-US" sz="1400" dirty="0">
                <a:solidFill>
                  <a:srgbClr val="5A5A4C"/>
                </a:solidFill>
                <a:latin typeface="Montserrat" pitchFamily="34" charset="0"/>
                <a:ea typeface="Montserrat" pitchFamily="34" charset="-122"/>
                <a:cs typeface="Montserrat" pitchFamily="34" charset="-120"/>
              </a:rPr>
              <a:t>Model components known may improve model performance include attention mechanism, sequential mechanism (such as adding LSTM model), </a:t>
            </a:r>
            <a:r>
              <a:rPr lang="en-US" sz="1400" dirty="0" err="1">
                <a:solidFill>
                  <a:srgbClr val="5A5A4C"/>
                </a:solidFill>
                <a:latin typeface="Montserrat" pitchFamily="34" charset="0"/>
                <a:ea typeface="Montserrat" pitchFamily="34" charset="-122"/>
                <a:cs typeface="Montserrat" pitchFamily="34" charset="-120"/>
              </a:rPr>
              <a:t>etc</a:t>
            </a:r>
            <a:endParaRPr lang="en-US" sz="1400" dirty="0">
              <a:solidFill>
                <a:srgbClr val="5A5A4C"/>
              </a:solidFill>
              <a:latin typeface="Montserrat" pitchFamily="34" charset="0"/>
              <a:ea typeface="Montserrat" pitchFamily="34" charset="-122"/>
              <a:cs typeface="Montserrat" pitchFamily="34" charset="-120"/>
            </a:endParaRPr>
          </a:p>
          <a:p>
            <a:pPr marL="242900" indent="-242900">
              <a:spcAft>
                <a:spcPts val="600"/>
              </a:spcAft>
              <a:buSzPct val="100000"/>
              <a:buChar char="•"/>
            </a:pPr>
            <a:r>
              <a:rPr lang="en-US" sz="1400" dirty="0">
                <a:solidFill>
                  <a:srgbClr val="5A5A4C"/>
                </a:solidFill>
                <a:latin typeface="Montserrat" pitchFamily="34" charset="0"/>
                <a:ea typeface="Montserrat" pitchFamily="34" charset="-122"/>
                <a:cs typeface="Montserrat" pitchFamily="34" charset="-120"/>
              </a:rPr>
              <a:t>Among these mechanisms, there are some mechanisms that can solve some specific problems. For example, </a:t>
            </a:r>
            <a:r>
              <a:rPr lang="en-US" sz="1400" dirty="0" err="1">
                <a:solidFill>
                  <a:srgbClr val="5A5A4C"/>
                </a:solidFill>
                <a:latin typeface="Montserrat" pitchFamily="34" charset="0"/>
                <a:ea typeface="Montserrat" pitchFamily="34" charset="-122"/>
                <a:cs typeface="Montserrat" pitchFamily="34" charset="-120"/>
              </a:rPr>
              <a:t>lightGCN</a:t>
            </a:r>
            <a:r>
              <a:rPr lang="en-US" sz="1400" dirty="0">
                <a:solidFill>
                  <a:srgbClr val="5A5A4C"/>
                </a:solidFill>
                <a:latin typeface="Montserrat" pitchFamily="34" charset="0"/>
                <a:ea typeface="Montserrat" pitchFamily="34" charset="-122"/>
                <a:cs typeface="Montserrat" pitchFamily="34" charset="-120"/>
              </a:rPr>
              <a:t> model can alleviate the problem of scalability. We will try to summarize</a:t>
            </a:r>
          </a:p>
        </p:txBody>
      </p:sp>
      <p:sp>
        <p:nvSpPr>
          <p:cNvPr id="7" name="Object 11"/>
          <p:cNvSpPr/>
          <p:nvPr/>
        </p:nvSpPr>
        <p:spPr>
          <a:xfrm>
            <a:off x="935419" y="3652115"/>
            <a:ext cx="133315" cy="133317"/>
          </a:xfrm>
          <a:prstGeom prst="ellipse">
            <a:avLst/>
          </a:prstGeom>
          <a:solidFill>
            <a:srgbClr val="62A8BB"/>
          </a:solidFill>
        </p:spPr>
      </p:sp>
      <p:sp>
        <p:nvSpPr>
          <p:cNvPr id="8" name="Object 12"/>
          <p:cNvSpPr/>
          <p:nvPr/>
        </p:nvSpPr>
        <p:spPr>
          <a:xfrm>
            <a:off x="1400415" y="3506478"/>
            <a:ext cx="9632019" cy="656668"/>
          </a:xfrm>
          <a:prstGeom prst="rect">
            <a:avLst/>
          </a:prstGeom>
          <a:noFill/>
        </p:spPr>
        <p:txBody>
          <a:bodyPr wrap="square" lIns="0" tIns="0" rIns="0" bIns="0" rtlCol="0" anchor="ctr"/>
          <a:lstStyle/>
          <a:p>
            <a:pPr algn="l">
              <a:spcAft>
                <a:spcPts val="600"/>
              </a:spcAft>
              <a:buNone/>
            </a:pPr>
            <a:r>
              <a:rPr lang="en-US" sz="2100" dirty="0">
                <a:solidFill>
                  <a:srgbClr val="2A2921"/>
                </a:solidFill>
                <a:latin typeface="Montserrat Medium" pitchFamily="34" charset="0"/>
                <a:ea typeface="Montserrat Medium" pitchFamily="34" charset="-122"/>
                <a:cs typeface="Montserrat Medium" pitchFamily="34" charset="-120"/>
              </a:rPr>
              <a:t>I</a:t>
            </a:r>
            <a:r>
              <a:rPr lang="en-US" altLang="zh-CN" sz="2100" dirty="0">
                <a:solidFill>
                  <a:srgbClr val="2A2921"/>
                </a:solidFill>
                <a:latin typeface="Montserrat Medium" pitchFamily="34" charset="0"/>
                <a:ea typeface="Montserrat Medium" pitchFamily="34" charset="-122"/>
                <a:cs typeface="Montserrat Medium" pitchFamily="34" charset="-120"/>
              </a:rPr>
              <a:t>f Possible: </a:t>
            </a:r>
            <a:r>
              <a:rPr lang="en-US" sz="2100" b="1" dirty="0">
                <a:solidFill>
                  <a:srgbClr val="2A2921"/>
                </a:solidFill>
                <a:latin typeface="Montserrat Medium" pitchFamily="34" charset="0"/>
                <a:ea typeface="Montserrat Medium" pitchFamily="34" charset="-122"/>
                <a:cs typeface="Montserrat Medium" pitchFamily="34" charset="-120"/>
              </a:rPr>
              <a:t>Modify</a:t>
            </a:r>
            <a:r>
              <a:rPr lang="en-US" sz="2100" dirty="0">
                <a:solidFill>
                  <a:srgbClr val="2A2921"/>
                </a:solidFill>
                <a:latin typeface="Montserrat Medium" pitchFamily="34" charset="0"/>
                <a:ea typeface="Montserrat Medium" pitchFamily="34" charset="-122"/>
                <a:cs typeface="Montserrat Medium" pitchFamily="34" charset="-120"/>
              </a:rPr>
              <a:t> the existing models or </a:t>
            </a:r>
            <a:r>
              <a:rPr lang="en-US" sz="2100" b="1" dirty="0">
                <a:solidFill>
                  <a:srgbClr val="2A2921"/>
                </a:solidFill>
                <a:latin typeface="Montserrat Medium" pitchFamily="34" charset="0"/>
                <a:ea typeface="Montserrat Medium" pitchFamily="34" charset="-122"/>
                <a:cs typeface="Montserrat Medium" pitchFamily="34" charset="-120"/>
              </a:rPr>
              <a:t>Construct</a:t>
            </a:r>
            <a:r>
              <a:rPr lang="en-US" sz="2100" dirty="0">
                <a:solidFill>
                  <a:srgbClr val="2A2921"/>
                </a:solidFill>
                <a:latin typeface="Montserrat Medium" pitchFamily="34" charset="0"/>
                <a:ea typeface="Montserrat Medium" pitchFamily="34" charset="-122"/>
                <a:cs typeface="Montserrat Medium" pitchFamily="34" charset="-120"/>
              </a:rPr>
              <a:t> new models to solve a certain problem, such as the cold-start problem in recommender systems </a:t>
            </a:r>
          </a:p>
        </p:txBody>
      </p:sp>
      <p:sp>
        <p:nvSpPr>
          <p:cNvPr id="9" name="Object 13"/>
          <p:cNvSpPr/>
          <p:nvPr/>
        </p:nvSpPr>
        <p:spPr>
          <a:xfrm>
            <a:off x="1629015" y="4551769"/>
            <a:ext cx="8280297" cy="738003"/>
          </a:xfrm>
          <a:prstGeom prst="rect">
            <a:avLst/>
          </a:prstGeom>
          <a:noFill/>
        </p:spPr>
        <p:txBody>
          <a:bodyPr wrap="square" lIns="0" tIns="0" rIns="0" bIns="0" rtlCol="0" anchor="ctr"/>
          <a:lstStyle/>
          <a:p>
            <a:pPr marL="242900" indent="-242900">
              <a:spcAft>
                <a:spcPts val="600"/>
              </a:spcAft>
              <a:buSzPct val="100000"/>
              <a:buChar char="•"/>
            </a:pPr>
            <a:r>
              <a:rPr lang="en-US" sz="1400" dirty="0">
                <a:solidFill>
                  <a:srgbClr val="5A5A4C"/>
                </a:solidFill>
                <a:latin typeface="Montserrat" pitchFamily="34" charset="0"/>
                <a:ea typeface="Montserrat" pitchFamily="34" charset="-122"/>
                <a:cs typeface="Montserrat" pitchFamily="34" charset="-120"/>
              </a:rPr>
              <a:t>This is based on the assumption that we can already understand and have the ability to make use of some of the existing models</a:t>
            </a:r>
          </a:p>
          <a:p>
            <a:pPr marL="242900" indent="-242900">
              <a:spcAft>
                <a:spcPts val="600"/>
              </a:spcAft>
              <a:buSzPct val="100000"/>
              <a:buChar char="•"/>
            </a:pPr>
            <a:r>
              <a:rPr lang="en-US" sz="1400" dirty="0">
                <a:solidFill>
                  <a:srgbClr val="5A5A4C"/>
                </a:solidFill>
                <a:latin typeface="Montserrat" pitchFamily="34" charset="0"/>
                <a:ea typeface="Montserrat" pitchFamily="34" charset="-122"/>
                <a:cs typeface="Montserrat" pitchFamily="34" charset="-120"/>
              </a:rPr>
              <a:t>Also, this requires us to have a deep understanding of the existing models, including their principles, advantages and disadvantages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315199"/>
          </a:xfrm>
          <a:prstGeom prst="rect">
            <a:avLst/>
          </a:prstGeom>
          <a:noFill/>
        </p:spPr>
        <p:txBody>
          <a:bodyPr wrap="square" lIns="0" tIns="0" rIns="0" bIns="0" rtlCol="0" anchor="ctr"/>
          <a:lstStyle/>
          <a:p>
            <a:pPr algn="ctr">
              <a:spcAft>
                <a:spcPts val="600"/>
              </a:spcAft>
              <a:buNone/>
            </a:pPr>
            <a:r>
              <a:rPr lang="en-US" sz="3200" dirty="0">
                <a:solidFill>
                  <a:srgbClr val="2A2921"/>
                </a:solidFill>
                <a:latin typeface="Montserrat" pitchFamily="34" charset="0"/>
                <a:ea typeface="Montserrat" pitchFamily="34" charset="-122"/>
                <a:cs typeface="Montserrat" pitchFamily="34" charset="-120"/>
              </a:rPr>
              <a:t>Proposed Directions for Further Research</a:t>
            </a:r>
            <a:endParaRPr lang="en-US" dirty="0"/>
          </a:p>
        </p:txBody>
      </p:sp>
      <p:sp>
        <p:nvSpPr>
          <p:cNvPr id="3" name="Object 2"/>
          <p:cNvSpPr/>
          <p:nvPr/>
        </p:nvSpPr>
        <p:spPr>
          <a:xfrm>
            <a:off x="95226" y="1019872"/>
            <a:ext cx="11998500" cy="161885"/>
          </a:xfrm>
          <a:prstGeom prst="rect">
            <a:avLst/>
          </a:prstGeom>
          <a:noFill/>
        </p:spPr>
        <p:txBody>
          <a:bodyPr wrap="square" lIns="0" tIns="0" rIns="0" bIns="0" rtlCol="0" anchor="ctr"/>
          <a:lstStyle/>
          <a:p>
            <a:pPr algn="ctr">
              <a:spcAft>
                <a:spcPts val="600"/>
              </a:spcAft>
              <a:buNone/>
            </a:pPr>
            <a:r>
              <a:rPr lang="en-US" sz="1500" dirty="0">
                <a:solidFill>
                  <a:srgbClr val="5A5A4C"/>
                </a:solidFill>
                <a:latin typeface="Montserrat" pitchFamily="34" charset="0"/>
                <a:ea typeface="Montserrat" pitchFamily="34" charset="-122"/>
                <a:cs typeface="Montserrat" pitchFamily="34" charset="-120"/>
              </a:rPr>
              <a:t>.</a:t>
            </a:r>
            <a:endParaRPr lang="en-US" dirty="0"/>
          </a:p>
        </p:txBody>
      </p:sp>
      <p:sp>
        <p:nvSpPr>
          <p:cNvPr id="4" name="Object 3"/>
          <p:cNvSpPr/>
          <p:nvPr/>
        </p:nvSpPr>
        <p:spPr>
          <a:xfrm>
            <a:off x="1094638" y="1494336"/>
            <a:ext cx="133317" cy="133317"/>
          </a:xfrm>
          <a:prstGeom prst="ellipse">
            <a:avLst/>
          </a:prstGeom>
          <a:solidFill>
            <a:srgbClr val="62A8BB"/>
          </a:solidFill>
        </p:spPr>
      </p:sp>
      <p:sp>
        <p:nvSpPr>
          <p:cNvPr id="5" name="Object 4"/>
          <p:cNvSpPr/>
          <p:nvPr/>
        </p:nvSpPr>
        <p:spPr>
          <a:xfrm>
            <a:off x="1370795" y="1429413"/>
            <a:ext cx="5056511" cy="215211"/>
          </a:xfrm>
          <a:prstGeom prst="rect">
            <a:avLst/>
          </a:prstGeom>
          <a:noFill/>
        </p:spPr>
        <p:txBody>
          <a:bodyPr wrap="square" lIns="0" tIns="0" rIns="0" bIns="0" rtlCol="0" anchor="ctr"/>
          <a:lstStyle/>
          <a:p>
            <a:pPr algn="l">
              <a:spcAft>
                <a:spcPts val="600"/>
              </a:spcAft>
              <a:buNone/>
            </a:pPr>
            <a:r>
              <a:rPr lang="en-US" sz="2100" dirty="0">
                <a:solidFill>
                  <a:srgbClr val="2A2921"/>
                </a:solidFill>
                <a:latin typeface="Montserrat Medium" pitchFamily="34" charset="0"/>
                <a:ea typeface="Montserrat Medium" pitchFamily="34" charset="-122"/>
                <a:cs typeface="Montserrat Medium" pitchFamily="34" charset="-120"/>
              </a:rPr>
              <a:t>Scalability</a:t>
            </a:r>
            <a:endParaRPr lang="en-US" dirty="0"/>
          </a:p>
        </p:txBody>
      </p:sp>
      <p:sp>
        <p:nvSpPr>
          <p:cNvPr id="8" name="Object 7"/>
          <p:cNvSpPr/>
          <p:nvPr/>
        </p:nvSpPr>
        <p:spPr>
          <a:xfrm>
            <a:off x="6427306" y="1488612"/>
            <a:ext cx="133315" cy="133317"/>
          </a:xfrm>
          <a:prstGeom prst="ellipse">
            <a:avLst/>
          </a:prstGeom>
          <a:solidFill>
            <a:srgbClr val="E66922"/>
          </a:solidFill>
        </p:spPr>
      </p:sp>
      <p:sp>
        <p:nvSpPr>
          <p:cNvPr id="9" name="Object 8"/>
          <p:cNvSpPr/>
          <p:nvPr/>
        </p:nvSpPr>
        <p:spPr>
          <a:xfrm>
            <a:off x="6703461" y="1433395"/>
            <a:ext cx="5056511" cy="551169"/>
          </a:xfrm>
          <a:prstGeom prst="rect">
            <a:avLst/>
          </a:prstGeom>
          <a:noFill/>
        </p:spPr>
        <p:txBody>
          <a:bodyPr wrap="square" lIns="0" tIns="0" rIns="0" bIns="0" rtlCol="0" anchor="ctr"/>
          <a:lstStyle/>
          <a:p>
            <a:pPr algn="l">
              <a:spcAft>
                <a:spcPts val="600"/>
              </a:spcAft>
              <a:buNone/>
            </a:pPr>
            <a:r>
              <a:rPr lang="en-US" sz="2100" dirty="0">
                <a:solidFill>
                  <a:srgbClr val="2A2921"/>
                </a:solidFill>
                <a:latin typeface="Montserrat Medium" pitchFamily="34" charset="0"/>
                <a:ea typeface="Montserrat Medium" pitchFamily="34" charset="-122"/>
                <a:cs typeface="Montserrat Medium" pitchFamily="34" charset="-120"/>
              </a:rPr>
              <a:t>Optimization for Cold-Start</a:t>
            </a:r>
            <a:br>
              <a:rPr lang="en-US" sz="2100" dirty="0">
                <a:solidFill>
                  <a:srgbClr val="2A2921"/>
                </a:solidFill>
                <a:latin typeface="Montserrat Medium" pitchFamily="34" charset="0"/>
                <a:ea typeface="Montserrat Medium" pitchFamily="34" charset="-122"/>
                <a:cs typeface="Montserrat Medium" pitchFamily="34" charset="-120"/>
              </a:rPr>
            </a:br>
            <a:r>
              <a:rPr lang="en-US" sz="2100" dirty="0">
                <a:solidFill>
                  <a:srgbClr val="2A2921"/>
                </a:solidFill>
                <a:latin typeface="Montserrat Medium" pitchFamily="34" charset="0"/>
                <a:ea typeface="Montserrat Medium" pitchFamily="34" charset="-122"/>
                <a:cs typeface="Montserrat Medium" pitchFamily="34" charset="-120"/>
              </a:rPr>
              <a:t>Scenarios</a:t>
            </a:r>
            <a:endParaRPr lang="en-US" dirty="0"/>
          </a:p>
        </p:txBody>
      </p:sp>
      <p:sp>
        <p:nvSpPr>
          <p:cNvPr id="6" name="矩形 5"/>
          <p:cNvSpPr/>
          <p:nvPr/>
        </p:nvSpPr>
        <p:spPr>
          <a:xfrm>
            <a:off x="1085577" y="2236202"/>
            <a:ext cx="4347035" cy="3046988"/>
          </a:xfrm>
          <a:prstGeom prst="rect">
            <a:avLst/>
          </a:prstGeom>
        </p:spPr>
        <p:txBody>
          <a:bodyPr wrap="square">
            <a:spAutoFit/>
          </a:bodyPr>
          <a:lstStyle/>
          <a:p>
            <a:pPr marL="285750" indent="-285750">
              <a:buFontTx/>
              <a:buChar char="-"/>
            </a:pPr>
            <a:r>
              <a:rPr lang="en-US" altLang="zh-CN" sz="1600" dirty="0">
                <a:solidFill>
                  <a:schemeClr val="tx1">
                    <a:lumMod val="65000"/>
                    <a:lumOff val="35000"/>
                  </a:schemeClr>
                </a:solidFill>
              </a:rPr>
              <a:t>In industrial recommendation scenarios where the datasets include billions of nodes and edges while each node contains millions of features, </a:t>
            </a:r>
            <a:r>
              <a:rPr lang="en-US" altLang="zh-CN" sz="1600" dirty="0">
                <a:solidFill>
                  <a:schemeClr val="accent1"/>
                </a:solidFill>
              </a:rPr>
              <a:t>it is challenging to directly apply the traditional GNN due to the large memory usage and long training time</a:t>
            </a:r>
            <a:r>
              <a:rPr lang="en-US" altLang="zh-CN" sz="1600" dirty="0">
                <a:solidFill>
                  <a:schemeClr val="tx1">
                    <a:lumMod val="65000"/>
                    <a:lumOff val="35000"/>
                  </a:schemeClr>
                </a:solidFill>
              </a:rPr>
              <a:t>. </a:t>
            </a:r>
          </a:p>
          <a:p>
            <a:pPr marL="285750" indent="-285750">
              <a:buFontTx/>
              <a:buChar char="-"/>
            </a:pPr>
            <a:r>
              <a:rPr lang="en-US" altLang="zh-CN" sz="1600" dirty="0">
                <a:solidFill>
                  <a:schemeClr val="tx1">
                    <a:lumMod val="65000"/>
                    <a:lumOff val="35000"/>
                  </a:schemeClr>
                </a:solidFill>
              </a:rPr>
              <a:t>To deal with the large-scale graphs, there are two mainstreams: one </a:t>
            </a:r>
            <a:r>
              <a:rPr lang="en-US" altLang="zh-CN" sz="1600" dirty="0">
                <a:solidFill>
                  <a:schemeClr val="accent1"/>
                </a:solidFill>
              </a:rPr>
              <a:t>is to reduce the size of the graph by sampling to make existing GNN applicable</a:t>
            </a:r>
            <a:r>
              <a:rPr lang="en-US" altLang="zh-CN" sz="1600" dirty="0">
                <a:solidFill>
                  <a:schemeClr val="tx1">
                    <a:lumMod val="65000"/>
                    <a:lumOff val="35000"/>
                  </a:schemeClr>
                </a:solidFill>
              </a:rPr>
              <a:t>; another </a:t>
            </a:r>
            <a:r>
              <a:rPr lang="en-US" altLang="zh-CN" sz="1600" dirty="0">
                <a:solidFill>
                  <a:schemeClr val="accent1"/>
                </a:solidFill>
              </a:rPr>
              <a:t>is to design a scalable and efficient GNN by changing the model architecture. </a:t>
            </a:r>
            <a:endParaRPr lang="zh-CN" altLang="en-US" sz="1600" dirty="0">
              <a:solidFill>
                <a:schemeClr val="accent1"/>
              </a:solidFill>
            </a:endParaRPr>
          </a:p>
        </p:txBody>
      </p:sp>
      <p:sp>
        <p:nvSpPr>
          <p:cNvPr id="10" name="文本框 9">
            <a:extLst>
              <a:ext uri="{FF2B5EF4-FFF2-40B4-BE49-F238E27FC236}">
                <a16:creationId xmlns:a16="http://schemas.microsoft.com/office/drawing/2014/main" id="{FC26FD4F-BD24-4E98-1D42-9C01FB47A3B9}"/>
              </a:ext>
            </a:extLst>
          </p:cNvPr>
          <p:cNvSpPr txBox="1"/>
          <p:nvPr/>
        </p:nvSpPr>
        <p:spPr>
          <a:xfrm>
            <a:off x="6427306" y="2236202"/>
            <a:ext cx="4679117" cy="3539430"/>
          </a:xfrm>
          <a:prstGeom prst="rect">
            <a:avLst/>
          </a:prstGeom>
          <a:noFill/>
        </p:spPr>
        <p:txBody>
          <a:bodyPr wrap="square">
            <a:spAutoFit/>
          </a:bodyPr>
          <a:lstStyle/>
          <a:p>
            <a:pPr marL="285750" indent="-285750">
              <a:buFontTx/>
              <a:buChar char="-"/>
            </a:pPr>
            <a:r>
              <a:rPr lang="en-US" altLang="zh-CN" sz="1600" dirty="0">
                <a:solidFill>
                  <a:schemeClr val="tx1">
                    <a:lumMod val="65000"/>
                    <a:lumOff val="35000"/>
                  </a:schemeClr>
                </a:solidFill>
              </a:rPr>
              <a:t>Existing methods focus on modeling the user-item interaction graph. The inherent drawback of such methods is that their performance is bound to the density of the interactions, which is however usually of </a:t>
            </a:r>
            <a:r>
              <a:rPr lang="en-US" altLang="zh-CN" sz="1600" dirty="0">
                <a:solidFill>
                  <a:schemeClr val="accent1"/>
                </a:solidFill>
              </a:rPr>
              <a:t>high sparsity</a:t>
            </a:r>
            <a:r>
              <a:rPr lang="en-US" altLang="zh-CN" sz="1600" dirty="0">
                <a:solidFill>
                  <a:schemeClr val="tx1">
                    <a:lumMod val="65000"/>
                    <a:lumOff val="35000"/>
                  </a:schemeClr>
                </a:solidFill>
              </a:rPr>
              <a:t>. More importantly, for a strict cold start user/item that neither appears in the training data </a:t>
            </a:r>
            <a:r>
              <a:rPr lang="en-US" altLang="zh-CN" sz="1600" dirty="0">
                <a:solidFill>
                  <a:schemeClr val="accent1"/>
                </a:solidFill>
              </a:rPr>
              <a:t>nor has any interactions in the test stage</a:t>
            </a:r>
            <a:r>
              <a:rPr lang="en-US" altLang="zh-CN" sz="1600" dirty="0">
                <a:solidFill>
                  <a:schemeClr val="tx1">
                    <a:lumMod val="65000"/>
                    <a:lumOff val="35000"/>
                  </a:schemeClr>
                </a:solidFill>
              </a:rPr>
              <a:t>, such methods are unable to learn the preference embedding of the user/item since there is no link to this user/item in the graph.</a:t>
            </a:r>
          </a:p>
          <a:p>
            <a:pPr marL="285750" indent="-285750">
              <a:buFontTx/>
              <a:buChar char="-"/>
            </a:pPr>
            <a:r>
              <a:rPr lang="en-US" altLang="zh-CN" sz="1600" dirty="0">
                <a:solidFill>
                  <a:schemeClr val="tx1">
                    <a:lumMod val="65000"/>
                    <a:lumOff val="35000"/>
                  </a:schemeClr>
                </a:solidFill>
              </a:rPr>
              <a:t>The two common methods are: </a:t>
            </a:r>
            <a:r>
              <a:rPr lang="en-US" altLang="zh-CN" sz="1600" dirty="0">
                <a:solidFill>
                  <a:schemeClr val="accent1"/>
                </a:solidFill>
              </a:rPr>
              <a:t>pre-trained GNN model or learning on the distribution of attributes</a:t>
            </a:r>
            <a:endParaRPr lang="zh-CN" altLang="en-US" sz="1600" dirty="0">
              <a:solidFill>
                <a:schemeClr val="accent1"/>
              </a:solidFill>
            </a:endParaRPr>
          </a:p>
        </p:txBody>
      </p:sp>
    </p:spTree>
    <p:extLst>
      <p:ext uri="{BB962C8B-B14F-4D97-AF65-F5344CB8AC3E}">
        <p14:creationId xmlns:p14="http://schemas.microsoft.com/office/powerpoint/2010/main" val="41434186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qSK91J.JmEe6BI8eCIzEQ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qSK91J.JmEe6BI8eCIzEQ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qSK91J.JmEe6BI8eCIzEQw"/>
  <p:tag name="INLINETEXTSHAPEGUID" val="afc1550c-5574-494b-90d3-6d36d10559cf"/>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SK91J.JmEe6BI8eCIzEQw"/>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282</TotalTime>
  <Words>1096</Words>
  <Application>Microsoft Macintosh PowerPoint</Application>
  <PresentationFormat>Widescreen</PresentationFormat>
  <Paragraphs>73</Paragraphs>
  <Slides>9</Slides>
  <Notes>9</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Calibri</vt:lpstr>
      <vt:lpstr>Montserrat Medium</vt:lpstr>
      <vt:lpstr>微软雅黑</vt:lpstr>
      <vt:lpstr>Montserrat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Jonathan Yeo</cp:lastModifiedBy>
  <cp:revision>17</cp:revision>
  <dcterms:created xsi:type="dcterms:W3CDTF">2023-01-26T06:14:10Z</dcterms:created>
  <dcterms:modified xsi:type="dcterms:W3CDTF">2023-01-27T06:50:20Z</dcterms:modified>
</cp:coreProperties>
</file>